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55" r:id="rId3"/>
    <p:sldId id="331" r:id="rId4"/>
    <p:sldId id="332" r:id="rId5"/>
    <p:sldId id="333" r:id="rId6"/>
    <p:sldId id="334" r:id="rId7"/>
    <p:sldId id="352" r:id="rId8"/>
    <p:sldId id="335" r:id="rId9"/>
    <p:sldId id="336" r:id="rId10"/>
    <p:sldId id="337" r:id="rId11"/>
    <p:sldId id="340" r:id="rId12"/>
    <p:sldId id="341" r:id="rId13"/>
    <p:sldId id="342" r:id="rId14"/>
    <p:sldId id="354" r:id="rId15"/>
    <p:sldId id="298" r:id="rId16"/>
    <p:sldId id="300" r:id="rId17"/>
    <p:sldId id="301" r:id="rId18"/>
    <p:sldId id="302" r:id="rId19"/>
    <p:sldId id="350" r:id="rId20"/>
    <p:sldId id="303" r:id="rId21"/>
    <p:sldId id="304" r:id="rId22"/>
    <p:sldId id="305" r:id="rId23"/>
    <p:sldId id="357" r:id="rId24"/>
    <p:sldId id="315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7D19"/>
    <a:srgbClr val="E3AA3B"/>
    <a:srgbClr val="8F6615"/>
    <a:srgbClr val="AE9F66"/>
    <a:srgbClr val="C1B589"/>
    <a:srgbClr val="D1C8A7"/>
    <a:srgbClr val="697965"/>
    <a:srgbClr val="A0AD9D"/>
    <a:srgbClr val="655B35"/>
    <a:srgbClr val="AD9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3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2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59519-219C-4662-A37B-696FD537AB9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FCC6B2D-46D3-475B-8289-51B8EFB005DA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ADMINISTRATIVO</a:t>
          </a:r>
          <a:endParaRPr lang="es-MX" sz="2000" b="1" dirty="0"/>
        </a:p>
      </dgm:t>
    </dgm:pt>
    <dgm:pt modelId="{955C0AB2-6601-46D3-96F3-CEAF3D75BDBC}" type="parTrans" cxnId="{4F8F6DDA-47C4-4B50-BD32-E60204B76503}">
      <dgm:prSet/>
      <dgm:spPr/>
      <dgm:t>
        <a:bodyPr/>
        <a:lstStyle/>
        <a:p>
          <a:endParaRPr lang="es-MX"/>
        </a:p>
      </dgm:t>
    </dgm:pt>
    <dgm:pt modelId="{48D585C8-55BC-4AA8-933B-3119E738CF98}" type="sibTrans" cxnId="{4F8F6DDA-47C4-4B50-BD32-E60204B76503}">
      <dgm:prSet/>
      <dgm:spPr/>
      <dgm:t>
        <a:bodyPr/>
        <a:lstStyle/>
        <a:p>
          <a:endParaRPr lang="es-MX"/>
        </a:p>
      </dgm:t>
    </dgm:pt>
    <dgm:pt modelId="{E0C90F6E-7352-4D6D-B35E-EBE55300BB6D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MÁXIMO 7 AÑOS (EJEMPLO: 2 AÑOS TRÁMITE Y 5 CONCENTRACIÓN)</a:t>
          </a:r>
          <a:endParaRPr lang="es-MX" sz="2000" b="1" dirty="0"/>
        </a:p>
      </dgm:t>
    </dgm:pt>
    <dgm:pt modelId="{6D7415E7-FA12-432D-8039-B55E3F0B903C}" type="parTrans" cxnId="{615EDA71-303F-4445-99C7-C25092C7152A}">
      <dgm:prSet/>
      <dgm:spPr/>
      <dgm:t>
        <a:bodyPr/>
        <a:lstStyle/>
        <a:p>
          <a:endParaRPr lang="es-MX"/>
        </a:p>
      </dgm:t>
    </dgm:pt>
    <dgm:pt modelId="{2264B11C-5AF3-4C47-B9EA-C244B0D50790}" type="sibTrans" cxnId="{615EDA71-303F-4445-99C7-C25092C7152A}">
      <dgm:prSet/>
      <dgm:spPr/>
      <dgm:t>
        <a:bodyPr/>
        <a:lstStyle/>
        <a:p>
          <a:endParaRPr lang="es-MX"/>
        </a:p>
      </dgm:t>
    </dgm:pt>
    <dgm:pt modelId="{C49472E0-20EB-4DA7-A11A-8C1E391E6B4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LEGAL</a:t>
          </a:r>
          <a:endParaRPr lang="es-MX" sz="2000" b="1" dirty="0"/>
        </a:p>
      </dgm:t>
    </dgm:pt>
    <dgm:pt modelId="{397E0A8F-66F6-43A6-AB9E-A8EAF1712FCD}" type="parTrans" cxnId="{FF5E0CDE-FF09-4F1D-A525-3017358DB0C4}">
      <dgm:prSet/>
      <dgm:spPr/>
      <dgm:t>
        <a:bodyPr/>
        <a:lstStyle/>
        <a:p>
          <a:endParaRPr lang="es-MX"/>
        </a:p>
      </dgm:t>
    </dgm:pt>
    <dgm:pt modelId="{0312A73B-5458-4FE3-8FA6-073029D3938B}" type="sibTrans" cxnId="{FF5E0CDE-FF09-4F1D-A525-3017358DB0C4}">
      <dgm:prSet/>
      <dgm:spPr/>
      <dgm:t>
        <a:bodyPr/>
        <a:lstStyle/>
        <a:p>
          <a:endParaRPr lang="es-MX"/>
        </a:p>
      </dgm:t>
    </dgm:pt>
    <dgm:pt modelId="{D4D21E92-A093-44E8-BF3F-6D675FA83D8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SE MANTIENE EN TRÁMITE DURANTE SU VIGENCIA O DESAHOGO DEL EXPEDIENTE, POSTERIORMENTE SE CONSERVA 10 AÑOS EN CONCENTRACIÓN</a:t>
          </a:r>
          <a:endParaRPr lang="es-MX" sz="2000" b="1" dirty="0"/>
        </a:p>
      </dgm:t>
    </dgm:pt>
    <dgm:pt modelId="{977FCC0E-680F-4FD7-B357-45C1A732FF2A}" type="parTrans" cxnId="{06AE288A-D98C-4518-926F-889E1E23DC1C}">
      <dgm:prSet/>
      <dgm:spPr/>
      <dgm:t>
        <a:bodyPr/>
        <a:lstStyle/>
        <a:p>
          <a:endParaRPr lang="es-MX"/>
        </a:p>
      </dgm:t>
    </dgm:pt>
    <dgm:pt modelId="{95831232-A1B7-4226-A879-A1A3614B7B5E}" type="sibTrans" cxnId="{06AE288A-D98C-4518-926F-889E1E23DC1C}">
      <dgm:prSet/>
      <dgm:spPr/>
      <dgm:t>
        <a:bodyPr/>
        <a:lstStyle/>
        <a:p>
          <a:endParaRPr lang="es-MX"/>
        </a:p>
      </dgm:t>
    </dgm:pt>
    <dgm:pt modelId="{782F1E1E-3F22-4DEC-BA9C-48445A145CBE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FISCAL O CONTABLE</a:t>
          </a:r>
          <a:endParaRPr lang="es-MX" sz="2000" b="1" dirty="0"/>
        </a:p>
      </dgm:t>
    </dgm:pt>
    <dgm:pt modelId="{60CB228E-A57C-4C19-8D1E-BC9BA5A03398}" type="parTrans" cxnId="{21878CB9-63EC-4F36-9033-BB479223CA9B}">
      <dgm:prSet/>
      <dgm:spPr/>
      <dgm:t>
        <a:bodyPr/>
        <a:lstStyle/>
        <a:p>
          <a:endParaRPr lang="es-MX"/>
        </a:p>
      </dgm:t>
    </dgm:pt>
    <dgm:pt modelId="{AE12D53A-F6F0-4C7D-A2E0-21404AF047DC}" type="sibTrans" cxnId="{21878CB9-63EC-4F36-9033-BB479223CA9B}">
      <dgm:prSet/>
      <dgm:spPr/>
      <dgm:t>
        <a:bodyPr/>
        <a:lstStyle/>
        <a:p>
          <a:endParaRPr lang="es-MX"/>
        </a:p>
      </dgm:t>
    </dgm:pt>
    <dgm:pt modelId="{F342BB4B-B95D-449E-9B45-B4DF9B469BD8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000" b="1" dirty="0" smtClean="0"/>
            <a:t>MÍNIMO 5 AÑOS (EJEMPLO 2 AÑOS EN TRÁMITE Y 3 CONCENTRACIÓN)</a:t>
          </a:r>
          <a:endParaRPr lang="es-MX" sz="2000" b="1" dirty="0"/>
        </a:p>
      </dgm:t>
    </dgm:pt>
    <dgm:pt modelId="{B08EE0D4-0FA9-4FE8-8FF0-A0DE510A3E08}" type="parTrans" cxnId="{22EC25A6-BF72-48B3-A504-A4891E3B65DE}">
      <dgm:prSet/>
      <dgm:spPr/>
      <dgm:t>
        <a:bodyPr/>
        <a:lstStyle/>
        <a:p>
          <a:endParaRPr lang="es-MX"/>
        </a:p>
      </dgm:t>
    </dgm:pt>
    <dgm:pt modelId="{FE07CEF2-FC11-44F2-A0EE-44AABAD316D1}" type="sibTrans" cxnId="{22EC25A6-BF72-48B3-A504-A4891E3B65DE}">
      <dgm:prSet/>
      <dgm:spPr/>
      <dgm:t>
        <a:bodyPr/>
        <a:lstStyle/>
        <a:p>
          <a:endParaRPr lang="es-MX"/>
        </a:p>
      </dgm:t>
    </dgm:pt>
    <dgm:pt modelId="{1D693778-06D7-4E3B-9208-3790C912EC68}" type="pres">
      <dgm:prSet presAssocID="{2FD59519-219C-4662-A37B-696FD537AB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863D8A0-48D2-4C8B-9F9B-AA1562CF34F4}" type="pres">
      <dgm:prSet presAssocID="{5FCC6B2D-46D3-475B-8289-51B8EFB005DA}" presName="linNode" presStyleCnt="0"/>
      <dgm:spPr/>
    </dgm:pt>
    <dgm:pt modelId="{15ED09F7-86F9-4E38-AC5C-0A2AE341C1E5}" type="pres">
      <dgm:prSet presAssocID="{5FCC6B2D-46D3-475B-8289-51B8EFB005D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A1B08D-66A2-463D-A603-795CFF5D8771}" type="pres">
      <dgm:prSet presAssocID="{5FCC6B2D-46D3-475B-8289-51B8EFB005D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EAD833-11F1-4376-9432-BF8E19157FC0}" type="pres">
      <dgm:prSet presAssocID="{48D585C8-55BC-4AA8-933B-3119E738CF98}" presName="sp" presStyleCnt="0"/>
      <dgm:spPr/>
    </dgm:pt>
    <dgm:pt modelId="{1DDEC13C-E918-49DD-A866-67C58AA391C3}" type="pres">
      <dgm:prSet presAssocID="{C49472E0-20EB-4DA7-A11A-8C1E391E6B40}" presName="linNode" presStyleCnt="0"/>
      <dgm:spPr/>
    </dgm:pt>
    <dgm:pt modelId="{2EAA9E80-C013-4050-82D8-431017ABAB38}" type="pres">
      <dgm:prSet presAssocID="{C49472E0-20EB-4DA7-A11A-8C1E391E6B4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BB0487-7ABA-4E1F-8B4C-6EBE282465CA}" type="pres">
      <dgm:prSet presAssocID="{C49472E0-20EB-4DA7-A11A-8C1E391E6B40}" presName="descendantText" presStyleLbl="alignAccFollowNode1" presStyleIdx="1" presStyleCnt="3" custScaleY="1677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DACF32-D17A-4923-AF2F-C95533E07FEB}" type="pres">
      <dgm:prSet presAssocID="{0312A73B-5458-4FE3-8FA6-073029D3938B}" presName="sp" presStyleCnt="0"/>
      <dgm:spPr/>
    </dgm:pt>
    <dgm:pt modelId="{EB51765B-6257-44C0-A2E7-BB90531F3A1F}" type="pres">
      <dgm:prSet presAssocID="{782F1E1E-3F22-4DEC-BA9C-48445A145CBE}" presName="linNode" presStyleCnt="0"/>
      <dgm:spPr/>
    </dgm:pt>
    <dgm:pt modelId="{A36B74D4-4712-4767-A684-99BD98CDADE0}" type="pres">
      <dgm:prSet presAssocID="{782F1E1E-3F22-4DEC-BA9C-48445A145CB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881EC9-625A-4728-8834-816F0A335905}" type="pres">
      <dgm:prSet presAssocID="{782F1E1E-3F22-4DEC-BA9C-48445A145CB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5205315-F7AD-4156-B8D0-05CC40214F61}" type="presOf" srcId="{E0C90F6E-7352-4D6D-B35E-EBE55300BB6D}" destId="{A2A1B08D-66A2-463D-A603-795CFF5D8771}" srcOrd="0" destOrd="0" presId="urn:microsoft.com/office/officeart/2005/8/layout/vList5"/>
    <dgm:cxn modelId="{86265E39-A7B8-47E4-B08A-E0418FE70D84}" type="presOf" srcId="{5FCC6B2D-46D3-475B-8289-51B8EFB005DA}" destId="{15ED09F7-86F9-4E38-AC5C-0A2AE341C1E5}" srcOrd="0" destOrd="0" presId="urn:microsoft.com/office/officeart/2005/8/layout/vList5"/>
    <dgm:cxn modelId="{21878CB9-63EC-4F36-9033-BB479223CA9B}" srcId="{2FD59519-219C-4662-A37B-696FD537AB96}" destId="{782F1E1E-3F22-4DEC-BA9C-48445A145CBE}" srcOrd="2" destOrd="0" parTransId="{60CB228E-A57C-4C19-8D1E-BC9BA5A03398}" sibTransId="{AE12D53A-F6F0-4C7D-A2E0-21404AF047DC}"/>
    <dgm:cxn modelId="{06AE288A-D98C-4518-926F-889E1E23DC1C}" srcId="{C49472E0-20EB-4DA7-A11A-8C1E391E6B40}" destId="{D4D21E92-A093-44E8-BF3F-6D675FA83D80}" srcOrd="0" destOrd="0" parTransId="{977FCC0E-680F-4FD7-B357-45C1A732FF2A}" sibTransId="{95831232-A1B7-4226-A879-A1A3614B7B5E}"/>
    <dgm:cxn modelId="{4BCA2E30-926D-43E8-A3E6-A16F1C3FFEAB}" type="presOf" srcId="{2FD59519-219C-4662-A37B-696FD537AB96}" destId="{1D693778-06D7-4E3B-9208-3790C912EC68}" srcOrd="0" destOrd="0" presId="urn:microsoft.com/office/officeart/2005/8/layout/vList5"/>
    <dgm:cxn modelId="{99042D46-A246-41AD-BA46-0F253E47AA28}" type="presOf" srcId="{782F1E1E-3F22-4DEC-BA9C-48445A145CBE}" destId="{A36B74D4-4712-4767-A684-99BD98CDADE0}" srcOrd="0" destOrd="0" presId="urn:microsoft.com/office/officeart/2005/8/layout/vList5"/>
    <dgm:cxn modelId="{FF5E0CDE-FF09-4F1D-A525-3017358DB0C4}" srcId="{2FD59519-219C-4662-A37B-696FD537AB96}" destId="{C49472E0-20EB-4DA7-A11A-8C1E391E6B40}" srcOrd="1" destOrd="0" parTransId="{397E0A8F-66F6-43A6-AB9E-A8EAF1712FCD}" sibTransId="{0312A73B-5458-4FE3-8FA6-073029D3938B}"/>
    <dgm:cxn modelId="{80C5D35F-E6D1-45C6-A245-F86F16B248CB}" type="presOf" srcId="{D4D21E92-A093-44E8-BF3F-6D675FA83D80}" destId="{7ABB0487-7ABA-4E1F-8B4C-6EBE282465CA}" srcOrd="0" destOrd="0" presId="urn:microsoft.com/office/officeart/2005/8/layout/vList5"/>
    <dgm:cxn modelId="{4F8F6DDA-47C4-4B50-BD32-E60204B76503}" srcId="{2FD59519-219C-4662-A37B-696FD537AB96}" destId="{5FCC6B2D-46D3-475B-8289-51B8EFB005DA}" srcOrd="0" destOrd="0" parTransId="{955C0AB2-6601-46D3-96F3-CEAF3D75BDBC}" sibTransId="{48D585C8-55BC-4AA8-933B-3119E738CF98}"/>
    <dgm:cxn modelId="{615EDA71-303F-4445-99C7-C25092C7152A}" srcId="{5FCC6B2D-46D3-475B-8289-51B8EFB005DA}" destId="{E0C90F6E-7352-4D6D-B35E-EBE55300BB6D}" srcOrd="0" destOrd="0" parTransId="{6D7415E7-FA12-432D-8039-B55E3F0B903C}" sibTransId="{2264B11C-5AF3-4C47-B9EA-C244B0D50790}"/>
    <dgm:cxn modelId="{0E8C57D4-A4C3-45BF-BD9F-B912319EE593}" type="presOf" srcId="{C49472E0-20EB-4DA7-A11A-8C1E391E6B40}" destId="{2EAA9E80-C013-4050-82D8-431017ABAB38}" srcOrd="0" destOrd="0" presId="urn:microsoft.com/office/officeart/2005/8/layout/vList5"/>
    <dgm:cxn modelId="{B59D336E-F243-456C-B098-119F0BC00A3A}" type="presOf" srcId="{F342BB4B-B95D-449E-9B45-B4DF9B469BD8}" destId="{B8881EC9-625A-4728-8834-816F0A335905}" srcOrd="0" destOrd="0" presId="urn:microsoft.com/office/officeart/2005/8/layout/vList5"/>
    <dgm:cxn modelId="{22EC25A6-BF72-48B3-A504-A4891E3B65DE}" srcId="{782F1E1E-3F22-4DEC-BA9C-48445A145CBE}" destId="{F342BB4B-B95D-449E-9B45-B4DF9B469BD8}" srcOrd="0" destOrd="0" parTransId="{B08EE0D4-0FA9-4FE8-8FF0-A0DE510A3E08}" sibTransId="{FE07CEF2-FC11-44F2-A0EE-44AABAD316D1}"/>
    <dgm:cxn modelId="{51ACC458-E887-47DB-A9B6-B59BD638040E}" type="presParOf" srcId="{1D693778-06D7-4E3B-9208-3790C912EC68}" destId="{B863D8A0-48D2-4C8B-9F9B-AA1562CF34F4}" srcOrd="0" destOrd="0" presId="urn:microsoft.com/office/officeart/2005/8/layout/vList5"/>
    <dgm:cxn modelId="{92A3847D-47C0-493E-B9E5-EBA2C5398592}" type="presParOf" srcId="{B863D8A0-48D2-4C8B-9F9B-AA1562CF34F4}" destId="{15ED09F7-86F9-4E38-AC5C-0A2AE341C1E5}" srcOrd="0" destOrd="0" presId="urn:microsoft.com/office/officeart/2005/8/layout/vList5"/>
    <dgm:cxn modelId="{CD33591A-75F4-47A3-B53D-658998E64AFC}" type="presParOf" srcId="{B863D8A0-48D2-4C8B-9F9B-AA1562CF34F4}" destId="{A2A1B08D-66A2-463D-A603-795CFF5D8771}" srcOrd="1" destOrd="0" presId="urn:microsoft.com/office/officeart/2005/8/layout/vList5"/>
    <dgm:cxn modelId="{AA9369B7-C777-43C0-8877-6EF09DCAEA46}" type="presParOf" srcId="{1D693778-06D7-4E3B-9208-3790C912EC68}" destId="{F3EAD833-11F1-4376-9432-BF8E19157FC0}" srcOrd="1" destOrd="0" presId="urn:microsoft.com/office/officeart/2005/8/layout/vList5"/>
    <dgm:cxn modelId="{E097F0B4-9D92-465B-8F9C-384208DB0D45}" type="presParOf" srcId="{1D693778-06D7-4E3B-9208-3790C912EC68}" destId="{1DDEC13C-E918-49DD-A866-67C58AA391C3}" srcOrd="2" destOrd="0" presId="urn:microsoft.com/office/officeart/2005/8/layout/vList5"/>
    <dgm:cxn modelId="{E2CC6C32-4999-4B00-9DB7-1C72679D1400}" type="presParOf" srcId="{1DDEC13C-E918-49DD-A866-67C58AA391C3}" destId="{2EAA9E80-C013-4050-82D8-431017ABAB38}" srcOrd="0" destOrd="0" presId="urn:microsoft.com/office/officeart/2005/8/layout/vList5"/>
    <dgm:cxn modelId="{FD4BC89D-C77C-4DBA-B52E-2702C3D259A7}" type="presParOf" srcId="{1DDEC13C-E918-49DD-A866-67C58AA391C3}" destId="{7ABB0487-7ABA-4E1F-8B4C-6EBE282465CA}" srcOrd="1" destOrd="0" presId="urn:microsoft.com/office/officeart/2005/8/layout/vList5"/>
    <dgm:cxn modelId="{545B45F5-DC9B-4710-88FA-3FB7D1E92EE9}" type="presParOf" srcId="{1D693778-06D7-4E3B-9208-3790C912EC68}" destId="{ADDACF32-D17A-4923-AF2F-C95533E07FEB}" srcOrd="3" destOrd="0" presId="urn:microsoft.com/office/officeart/2005/8/layout/vList5"/>
    <dgm:cxn modelId="{B07D7373-8D6F-4E03-898A-B3A86C360BFF}" type="presParOf" srcId="{1D693778-06D7-4E3B-9208-3790C912EC68}" destId="{EB51765B-6257-44C0-A2E7-BB90531F3A1F}" srcOrd="4" destOrd="0" presId="urn:microsoft.com/office/officeart/2005/8/layout/vList5"/>
    <dgm:cxn modelId="{EBE9B64F-7B03-4950-BAD6-CA3BC46EB0BD}" type="presParOf" srcId="{EB51765B-6257-44C0-A2E7-BB90531F3A1F}" destId="{A36B74D4-4712-4767-A684-99BD98CDADE0}" srcOrd="0" destOrd="0" presId="urn:microsoft.com/office/officeart/2005/8/layout/vList5"/>
    <dgm:cxn modelId="{0DC711A4-0B05-4B4C-BE07-DD2E58EE1D78}" type="presParOf" srcId="{EB51765B-6257-44C0-A2E7-BB90531F3A1F}" destId="{B8881EC9-625A-4728-8834-816F0A3359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1B08D-66A2-463D-A603-795CFF5D8771}">
      <dsp:nvSpPr>
        <dsp:cNvPr id="0" name=""/>
        <dsp:cNvSpPr/>
      </dsp:nvSpPr>
      <dsp:spPr>
        <a:xfrm rot="5400000">
          <a:off x="4947326" y="-1871387"/>
          <a:ext cx="1171536" cy="5207618"/>
        </a:xfrm>
        <a:prstGeom prst="round2Same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/>
            <a:t>MÁXIMO 7 AÑOS (EJEMPLO: 2 AÑOS TRÁMITE Y 5 CONCENTRACIÓN)</a:t>
          </a:r>
          <a:endParaRPr lang="es-MX" sz="2000" b="1" kern="1200" dirty="0"/>
        </a:p>
      </dsp:txBody>
      <dsp:txXfrm rot="-5400000">
        <a:off x="2929285" y="203844"/>
        <a:ext cx="5150428" cy="1057156"/>
      </dsp:txXfrm>
    </dsp:sp>
    <dsp:sp modelId="{15ED09F7-86F9-4E38-AC5C-0A2AE341C1E5}">
      <dsp:nvSpPr>
        <dsp:cNvPr id="0" name=""/>
        <dsp:cNvSpPr/>
      </dsp:nvSpPr>
      <dsp:spPr>
        <a:xfrm>
          <a:off x="0" y="211"/>
          <a:ext cx="2929285" cy="1464420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ADMINISTRATIVO</a:t>
          </a:r>
          <a:endParaRPr lang="es-MX" sz="2000" b="1" kern="1200" dirty="0"/>
        </a:p>
      </dsp:txBody>
      <dsp:txXfrm>
        <a:off x="71487" y="71698"/>
        <a:ext cx="2786311" cy="1321446"/>
      </dsp:txXfrm>
    </dsp:sp>
    <dsp:sp modelId="{7ABB0487-7ABA-4E1F-8B4C-6EBE282465CA}">
      <dsp:nvSpPr>
        <dsp:cNvPr id="0" name=""/>
        <dsp:cNvSpPr/>
      </dsp:nvSpPr>
      <dsp:spPr>
        <a:xfrm rot="5400000">
          <a:off x="4545264" y="-80986"/>
          <a:ext cx="1964853" cy="5202532"/>
        </a:xfrm>
        <a:prstGeom prst="round2Same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/>
            <a:t>SE MANTIENE EN TRÁMITE DURANTE SU VIGENCIA O DESAHOGO DEL EXPEDIENTE, POSTERIORMENTE SE CONSERVA 10 AÑOS EN CONCENTRACIÓN</a:t>
          </a:r>
          <a:endParaRPr lang="es-MX" sz="2000" b="1" kern="1200" dirty="0"/>
        </a:p>
      </dsp:txBody>
      <dsp:txXfrm rot="-5400000">
        <a:off x="2926425" y="1633769"/>
        <a:ext cx="5106616" cy="1773021"/>
      </dsp:txXfrm>
    </dsp:sp>
    <dsp:sp modelId="{2EAA9E80-C013-4050-82D8-431017ABAB38}">
      <dsp:nvSpPr>
        <dsp:cNvPr id="0" name=""/>
        <dsp:cNvSpPr/>
      </dsp:nvSpPr>
      <dsp:spPr>
        <a:xfrm>
          <a:off x="0" y="1788069"/>
          <a:ext cx="2926424" cy="1464420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LEGAL</a:t>
          </a:r>
          <a:endParaRPr lang="es-MX" sz="2000" b="1" kern="1200" dirty="0"/>
        </a:p>
      </dsp:txBody>
      <dsp:txXfrm>
        <a:off x="71487" y="1859556"/>
        <a:ext cx="2783450" cy="1321446"/>
      </dsp:txXfrm>
    </dsp:sp>
    <dsp:sp modelId="{B8881EC9-625A-4728-8834-816F0A335905}">
      <dsp:nvSpPr>
        <dsp:cNvPr id="0" name=""/>
        <dsp:cNvSpPr/>
      </dsp:nvSpPr>
      <dsp:spPr>
        <a:xfrm rot="5400000">
          <a:off x="4947326" y="1704328"/>
          <a:ext cx="1171536" cy="5207618"/>
        </a:xfrm>
        <a:prstGeom prst="round2Same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/>
            <a:t>MÍNIMO 5 AÑOS (EJEMPLO 2 AÑOS EN TRÁMITE Y 3 CONCENTRACIÓN)</a:t>
          </a:r>
          <a:endParaRPr lang="es-MX" sz="2000" b="1" kern="1200" dirty="0"/>
        </a:p>
      </dsp:txBody>
      <dsp:txXfrm rot="-5400000">
        <a:off x="2929285" y="3779559"/>
        <a:ext cx="5150428" cy="1057156"/>
      </dsp:txXfrm>
    </dsp:sp>
    <dsp:sp modelId="{A36B74D4-4712-4767-A684-99BD98CDADE0}">
      <dsp:nvSpPr>
        <dsp:cNvPr id="0" name=""/>
        <dsp:cNvSpPr/>
      </dsp:nvSpPr>
      <dsp:spPr>
        <a:xfrm>
          <a:off x="0" y="3575928"/>
          <a:ext cx="2929285" cy="1464420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FISCAL O CONTABLE</a:t>
          </a:r>
          <a:endParaRPr lang="es-MX" sz="2000" b="1" kern="1200" dirty="0"/>
        </a:p>
      </dsp:txBody>
      <dsp:txXfrm>
        <a:off x="71487" y="3647415"/>
        <a:ext cx="2786311" cy="1321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69528-C63C-4A20-9676-6B5202C75590}" type="datetimeFigureOut">
              <a:rPr lang="es-MX" smtClean="0"/>
              <a:pPr/>
              <a:t>03/07/2017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0424C-F9FD-40A1-86BA-1C1F0B55572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093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FF3B3-990B-43DC-9961-761BCB7F52E8}" type="datetimeFigureOut">
              <a:rPr lang="es-ES" smtClean="0"/>
              <a:t>03/07/2017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FAC84-9149-48A3-A692-C3251E86E2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6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FAC84-9149-48A3-A692-C3251E86E2B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73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D58E45-4859-4109-8A1B-38C441111C2E}" type="datetimeFigureOut">
              <a:rPr lang="es-MX" smtClean="0"/>
              <a:pPr/>
              <a:t>03/07/2017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879AA1-DE5E-4B59-B6A9-FB96C61AACC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71784" y="3146668"/>
            <a:ext cx="6858001" cy="564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755576" y="1481328"/>
            <a:ext cx="8229600" cy="4525963"/>
          </a:xfrm>
          <a:prstGeom prst="rect">
            <a:avLst/>
          </a:prstGeom>
        </p:spPr>
        <p:txBody>
          <a:bodyPr/>
          <a:lstStyle>
            <a:lvl1pPr marL="109728" indent="0" algn="just">
              <a:buNone/>
              <a:defRPr kumimoji="0" lang="es-ES" sz="27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93192" indent="0">
              <a:buNone/>
              <a:defRPr kumimoji="0" lang="es-ES" sz="2700" kern="1200" dirty="0" smtClean="0">
                <a:solidFill>
                  <a:srgbClr val="AE9F66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>
              <a:defRPr kumimoji="0" lang="es-ES" sz="2700" kern="1200" dirty="0" smtClean="0">
                <a:solidFill>
                  <a:srgbClr val="AE9F66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  <a:extLst/>
          </a:lstStyle>
          <a:p>
            <a:pPr lvl="0" eaLnBrk="1" latinLnBrk="0" hangingPunct="1"/>
            <a:r>
              <a:rPr lang="es-ES" dirty="0" smtClean="0"/>
              <a:t>Subtítulo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D58E45-4859-4109-8A1B-38C441111C2E}" type="datetimeFigureOut">
              <a:rPr lang="es-MX" smtClean="0"/>
              <a:pPr/>
              <a:t>03/07/2017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9AA1-DE5E-4B59-B6A9-FB96C61AACC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5" y="5877272"/>
            <a:ext cx="396239" cy="787018"/>
          </a:xfrm>
          <a:prstGeom prst="rect">
            <a:avLst/>
          </a:prstGeom>
        </p:spPr>
      </p:pic>
      <p:sp>
        <p:nvSpPr>
          <p:cNvPr id="9" name="16 Subtítulo"/>
          <p:cNvSpPr>
            <a:spLocks noGrp="1"/>
          </p:cNvSpPr>
          <p:nvPr>
            <p:ph type="subTitle" idx="13" hasCustomPrompt="1"/>
          </p:nvPr>
        </p:nvSpPr>
        <p:spPr>
          <a:xfrm>
            <a:off x="755576" y="141064"/>
            <a:ext cx="8229600" cy="1199704"/>
          </a:xfrm>
          <a:prstGeom prst="rect">
            <a:avLst/>
          </a:prstGeom>
        </p:spPr>
        <p:txBody>
          <a:bodyPr lIns="45720" rIns="45720"/>
          <a:lstStyle>
            <a:lvl1pPr marL="0" marR="64008" indent="0" algn="l">
              <a:buNone/>
              <a:defRPr kumimoji="0" lang="en-US" sz="3500" b="1" kern="1200" dirty="0">
                <a:solidFill>
                  <a:srgbClr val="594228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dirty="0" smtClean="0"/>
              <a:t>Título del tema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5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kumimoji="0" lang="es-E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D58E45-4859-4109-8A1B-38C441111C2E}" type="datetimeFigureOut">
              <a:rPr lang="es-MX" smtClean="0"/>
              <a:pPr/>
              <a:t>03/07/2017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9AA1-DE5E-4B59-B6A9-FB96C61AACC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kumimoji="0" lang="en-US" sz="3800" b="1" kern="1200" dirty="0">
                <a:solidFill>
                  <a:srgbClr val="594228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516" y="5733256"/>
            <a:ext cx="513226" cy="101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0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53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D58E45-4859-4109-8A1B-38C441111C2E}" type="datetimeFigureOut">
              <a:rPr lang="es-MX" smtClean="0"/>
              <a:pPr/>
              <a:t>03/07/2017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879AA1-DE5E-4B59-B6A9-FB96C61AACC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746429" y="2721313"/>
            <a:ext cx="6007293" cy="5646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mailto:gegonzalez@verivai.org.m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23642"/>
            <a:ext cx="2376264" cy="4176464"/>
          </a:xfrm>
          <a:prstGeom prst="rect">
            <a:avLst/>
          </a:prstGeom>
        </p:spPr>
      </p:pic>
      <p:sp>
        <p:nvSpPr>
          <p:cNvPr id="5" name="16 Subtítulo"/>
          <p:cNvSpPr txBox="1">
            <a:spLocks/>
          </p:cNvSpPr>
          <p:nvPr/>
        </p:nvSpPr>
        <p:spPr>
          <a:xfrm>
            <a:off x="978401" y="3501008"/>
            <a:ext cx="7772400" cy="2198196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endParaRPr kumimoji="0" lang="en-US" sz="3500" b="1" kern="1200" dirty="0" smtClean="0">
              <a:solidFill>
                <a:srgbClr val="594228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r>
              <a:rPr lang="es-MX" sz="2000" dirty="0"/>
              <a:t>Los responsables del área coordinadora de archivo, realizarán las acciones necesarias para la adecuada administración de los documentos de archivo, de manera conjunta con las unidades administrativas y/o áreas competentes en cada dependencia y entidad, así como con el Archivo General </a:t>
            </a:r>
            <a:r>
              <a:rPr lang="es-MX" sz="2000" dirty="0" smtClean="0"/>
              <a:t>del Estado a </a:t>
            </a:r>
            <a:r>
              <a:rPr lang="es-MX" sz="2000" dirty="0"/>
              <a:t>fin de garantizar la disponibilidad, localización expedita, integridad y conservación de los </a:t>
            </a:r>
            <a:r>
              <a:rPr lang="es-MX" sz="2000" dirty="0" smtClean="0"/>
              <a:t>mismos.</a:t>
            </a:r>
            <a:endParaRPr lang="es-MX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08920"/>
            <a:ext cx="756084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8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Integrar expedientes de archivo.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Organizar y resguardar la documentación que se encuentra activa y aquella que haya sido clasificada como reservada y confi</a:t>
            </a:r>
            <a:r>
              <a:rPr lang="es-ES" dirty="0"/>
              <a:t>d</a:t>
            </a:r>
            <a:r>
              <a:rPr lang="es-ES" dirty="0" smtClean="0"/>
              <a:t>encial.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Coadyuvar con el área Coordinadora de Archivos para la elaboración de los Instrumentos archivísticos.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Realizar transferencias primarias.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Elaborar inventarios documentales.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>
                <a:effectLst/>
              </a:rPr>
              <a:t>LOS RESPONSABLES DE ARCHIVO DE TRÁMITE TIENEN LA SIGUIENTES FUNCIONES:</a:t>
            </a:r>
            <a:endParaRPr lang="es-MX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9288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Concentrar y custodia la documentación de las unidades administrativas hasta el término de su vigencia documental.</a:t>
            </a:r>
          </a:p>
          <a:p>
            <a:r>
              <a:rPr lang="es-ES" dirty="0" smtClean="0"/>
              <a:t>Realiza los prestamos de expedientes a las áreas administrativas generadoras de los mismos.</a:t>
            </a:r>
          </a:p>
          <a:p>
            <a:r>
              <a:rPr lang="es-ES" dirty="0" smtClean="0"/>
              <a:t>Elaborar los inventarios de baja documental y transferencia primari</a:t>
            </a:r>
            <a:r>
              <a:rPr lang="es-ES" dirty="0"/>
              <a:t>a</a:t>
            </a:r>
            <a:r>
              <a:rPr lang="es-ES" dirty="0" smtClean="0"/>
              <a:t>.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 smtClean="0"/>
              <a:t>FUNCIONES DE LOS RESPONSABLES DE ARCHIVO DE CONCENTRACIÓN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61078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Recibir y custodiar la documentación proveniente del archivo de concentración.</a:t>
            </a:r>
          </a:p>
          <a:p>
            <a:r>
              <a:rPr lang="es-ES" dirty="0"/>
              <a:t>Realiza los prestamos de expedientes </a:t>
            </a:r>
            <a:endParaRPr lang="es-ES" dirty="0" smtClean="0"/>
          </a:p>
          <a:p>
            <a:r>
              <a:rPr lang="es-ES" dirty="0" smtClean="0"/>
              <a:t>Elaborar la guía simple de archivos e inventario documental.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/>
              <a:t>FUNCIONES DE LOS RESPONSABLES DE ARCHIVO DE </a:t>
            </a:r>
            <a:r>
              <a:rPr lang="es-ES" sz="3200" dirty="0" smtClean="0"/>
              <a:t>HISTÓRICO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54542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ile"/>
          <p:cNvSpPr>
            <a:spLocks noEditPoints="1" noChangeArrowheads="1"/>
          </p:cNvSpPr>
          <p:nvPr/>
        </p:nvSpPr>
        <p:spPr bwMode="auto">
          <a:xfrm>
            <a:off x="492752" y="897300"/>
            <a:ext cx="2196513" cy="1296144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/>
              <a:t>Archivo de</a:t>
            </a:r>
          </a:p>
          <a:p>
            <a:r>
              <a:rPr lang="es-MX" sz="2400" b="1" dirty="0" smtClean="0"/>
              <a:t> Trámite</a:t>
            </a:r>
            <a:endParaRPr lang="es-MX" sz="2400" b="1" dirty="0"/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3346389" y="908719"/>
            <a:ext cx="2356478" cy="134647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000" b="1" dirty="0" smtClean="0">
                <a:cs typeface="Arial" panose="020B0604020202020204" pitchFamily="34" charset="0"/>
              </a:rPr>
              <a:t>Archivo</a:t>
            </a:r>
            <a:r>
              <a:rPr lang="es-MX" sz="2000" b="1" dirty="0" smtClean="0">
                <a:latin typeface="+mj-lt"/>
                <a:cs typeface="Arial" panose="020B0604020202020204" pitchFamily="34" charset="0"/>
              </a:rPr>
              <a:t> de Concentración</a:t>
            </a:r>
            <a:endParaRPr lang="es-MX" sz="20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File"/>
          <p:cNvSpPr>
            <a:spLocks noEditPoints="1" noChangeArrowheads="1"/>
          </p:cNvSpPr>
          <p:nvPr/>
        </p:nvSpPr>
        <p:spPr bwMode="auto">
          <a:xfrm>
            <a:off x="6390184" y="933884"/>
            <a:ext cx="2296616" cy="1332728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/>
              <a:t>Archivo Histórico</a:t>
            </a:r>
            <a:endParaRPr lang="es-MX" sz="2400" b="1" dirty="0"/>
          </a:p>
        </p:txBody>
      </p:sp>
      <p:sp>
        <p:nvSpPr>
          <p:cNvPr id="27" name="26 Flecha abajo"/>
          <p:cNvSpPr/>
          <p:nvPr/>
        </p:nvSpPr>
        <p:spPr>
          <a:xfrm>
            <a:off x="2625711" y="2435792"/>
            <a:ext cx="484632" cy="21544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lecha abajo"/>
          <p:cNvSpPr/>
          <p:nvPr/>
        </p:nvSpPr>
        <p:spPr>
          <a:xfrm>
            <a:off x="5498366" y="2417500"/>
            <a:ext cx="504056" cy="2172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48" name="1047 Rectángulo"/>
          <p:cNvSpPr/>
          <p:nvPr/>
        </p:nvSpPr>
        <p:spPr>
          <a:xfrm>
            <a:off x="2627782" y="4759440"/>
            <a:ext cx="3374640" cy="6480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300" b="1" dirty="0" smtClean="0"/>
              <a:t>Baja Documental </a:t>
            </a:r>
            <a:endParaRPr lang="es-MX" sz="2300" b="1" dirty="0"/>
          </a:p>
        </p:txBody>
      </p:sp>
      <p:sp>
        <p:nvSpPr>
          <p:cNvPr id="1049" name="1048 Flecha derecha"/>
          <p:cNvSpPr/>
          <p:nvPr/>
        </p:nvSpPr>
        <p:spPr>
          <a:xfrm>
            <a:off x="2771872" y="1330494"/>
            <a:ext cx="5313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1" name="1050 Flecha derecha"/>
          <p:cNvSpPr/>
          <p:nvPr/>
        </p:nvSpPr>
        <p:spPr>
          <a:xfrm>
            <a:off x="5858814" y="1357932"/>
            <a:ext cx="48822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52" name="105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348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2300" b="1" dirty="0" smtClean="0">
                <a:latin typeface="+mj-lt"/>
                <a:cs typeface="Arial" panose="020B0604020202020204" pitchFamily="34" charset="0"/>
              </a:rPr>
              <a:t>INFORMACIÓN SUSCEPTIBLE A BAJA</a:t>
            </a:r>
            <a:endParaRPr lang="es-MX" sz="23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1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glorieta\Pictures\el-archivo-de-oficina-gestin-3-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5728"/>
            <a:ext cx="7600358" cy="58795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1051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436" y="2661021"/>
            <a:ext cx="2414588" cy="208597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10693" y="173317"/>
            <a:ext cx="3756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2">
                    <a:lumMod val="25000"/>
                  </a:schemeClr>
                </a:solidFill>
              </a:rPr>
              <a:t>¿CÓMO ORGANIZAR TU </a:t>
            </a:r>
            <a:r>
              <a:rPr lang="es-MX" sz="2400" b="1" dirty="0" smtClean="0">
                <a:solidFill>
                  <a:schemeClr val="bg2">
                    <a:lumMod val="25000"/>
                  </a:schemeClr>
                </a:solidFill>
              </a:rPr>
              <a:t>ARCHIVO PARA UNA ADECUADA ENTREGA RECEPCIÓN?</a:t>
            </a: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461" y="1812161"/>
            <a:ext cx="1584539" cy="684701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554133" y="1334043"/>
            <a:ext cx="2542736" cy="685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1.-Identificar</a:t>
            </a:r>
            <a:endParaRPr lang="es-MX" sz="2000" b="1" dirty="0">
              <a:solidFill>
                <a:schemeClr val="accent3">
                  <a:lumMod val="60000"/>
                  <a:lumOff val="40000"/>
                  <a:alpha val="99000"/>
                </a:schemeClr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6458420" y="1334043"/>
            <a:ext cx="2542736" cy="685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2.Organizar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1474" y="2357430"/>
            <a:ext cx="284519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>
                <a:solidFill>
                  <a:srgbClr val="E3AA3B"/>
                </a:solidFill>
              </a:rPr>
              <a:t>¿Qué es importante?</a:t>
            </a:r>
          </a:p>
        </p:txBody>
      </p:sp>
      <p:sp>
        <p:nvSpPr>
          <p:cNvPr id="10" name="Flecha abajo 9"/>
          <p:cNvSpPr/>
          <p:nvPr/>
        </p:nvSpPr>
        <p:spPr>
          <a:xfrm>
            <a:off x="1562656" y="2917024"/>
            <a:ext cx="363474" cy="73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11" name="CuadroTexto 10"/>
          <p:cNvSpPr txBox="1"/>
          <p:nvPr/>
        </p:nvSpPr>
        <p:spPr>
          <a:xfrm>
            <a:off x="1093055" y="3866869"/>
            <a:ext cx="12550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>
                <a:solidFill>
                  <a:srgbClr val="C9B663"/>
                </a:solidFill>
              </a:rPr>
              <a:t>Depurar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6643702" y="2357430"/>
            <a:ext cx="25002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100" b="1" dirty="0">
                <a:solidFill>
                  <a:srgbClr val="E3AA3B"/>
                </a:solidFill>
              </a:rPr>
              <a:t>¿Cómo organizar?</a:t>
            </a:r>
          </a:p>
        </p:txBody>
      </p:sp>
      <p:sp>
        <p:nvSpPr>
          <p:cNvPr id="13" name="Flecha abajo 12"/>
          <p:cNvSpPr/>
          <p:nvPr/>
        </p:nvSpPr>
        <p:spPr>
          <a:xfrm>
            <a:off x="7690894" y="2917024"/>
            <a:ext cx="363474" cy="733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14" name="CuadroTexto 13"/>
          <p:cNvSpPr txBox="1"/>
          <p:nvPr/>
        </p:nvSpPr>
        <p:spPr>
          <a:xfrm>
            <a:off x="6429388" y="3929066"/>
            <a:ext cx="25717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b="1" dirty="0">
                <a:solidFill>
                  <a:srgbClr val="C9B663"/>
                </a:solidFill>
              </a:rPr>
              <a:t>Lógica</a:t>
            </a:r>
          </a:p>
          <a:p>
            <a:pPr algn="ctr"/>
            <a:r>
              <a:rPr lang="es-MX" sz="2100" b="1" dirty="0">
                <a:solidFill>
                  <a:srgbClr val="C9B663"/>
                </a:solidFill>
              </a:rPr>
              <a:t> y </a:t>
            </a:r>
          </a:p>
          <a:p>
            <a:pPr algn="ctr"/>
            <a:r>
              <a:rPr lang="es-MX" sz="2100" b="1" dirty="0">
                <a:solidFill>
                  <a:srgbClr val="C9B663"/>
                </a:solidFill>
              </a:rPr>
              <a:t>cronológicamente</a:t>
            </a:r>
          </a:p>
        </p:txBody>
      </p:sp>
      <p:sp>
        <p:nvSpPr>
          <p:cNvPr id="15" name="Elipse 14"/>
          <p:cNvSpPr/>
          <p:nvPr/>
        </p:nvSpPr>
        <p:spPr>
          <a:xfrm>
            <a:off x="3110248" y="4984131"/>
            <a:ext cx="2627291" cy="685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</a:rPr>
              <a:t>3. Conservar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40817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>
                <a:solidFill>
                  <a:srgbClr val="E3AA3B"/>
                </a:solidFill>
              </a:rPr>
              <a:t>No todo documento se debe de archivar</a:t>
            </a:r>
            <a:endParaRPr lang="es-MX" dirty="0">
              <a:solidFill>
                <a:srgbClr val="E3AA3B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1.IDENTIFICAR</a:t>
            </a:r>
            <a:endParaRPr lang="es-MX" dirty="0"/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585" y="1901777"/>
            <a:ext cx="6697563" cy="374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1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>
                <a:solidFill>
                  <a:srgbClr val="E3AA3B"/>
                </a:solidFill>
              </a:rPr>
              <a:t>Documentos constituidos por ejemplares de origen y características diversas cuya utilidad en las unidades responsables reside en la información que contiene para apoyo de las tareas asignadas.</a:t>
            </a:r>
          </a:p>
          <a:p>
            <a:r>
              <a:rPr lang="es-MX" dirty="0">
                <a:solidFill>
                  <a:srgbClr val="E3AA3B"/>
                </a:solidFill>
              </a:rPr>
              <a:t>Generalmente son ejemplares múltiples que proporcionan información, no son originales, se trata de ediciones o acumulación de copias y fotocopias que sirven de control.</a:t>
            </a:r>
          </a:p>
          <a:p>
            <a:r>
              <a:rPr lang="es-MX" dirty="0">
                <a:solidFill>
                  <a:srgbClr val="E3AA3B"/>
                </a:solidFill>
              </a:rPr>
              <a:t>Por lo general no se consideran patrimonio documental, se destruyen y solo se conservan aquellos por su valor de información.</a:t>
            </a:r>
          </a:p>
          <a:p>
            <a:r>
              <a:rPr lang="es-MX" dirty="0">
                <a:solidFill>
                  <a:srgbClr val="E3AA3B"/>
                </a:solidFill>
              </a:rPr>
              <a:t>No se transfieren al Archivo de Concentración.</a:t>
            </a:r>
          </a:p>
          <a:p>
            <a:r>
              <a:rPr lang="es-MX" dirty="0">
                <a:solidFill>
                  <a:srgbClr val="E3AA3B"/>
                </a:solidFill>
              </a:rPr>
              <a:t>Carecen de conceptos tales como vigencia o valores administrativos.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DOCUMENTOS DE APOYO INFORMATIVO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78126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755576" y="1124744"/>
            <a:ext cx="8229600" cy="5184576"/>
          </a:xfrm>
        </p:spPr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Son documentos de la realización de un hecho administrativo inmediato:</a:t>
            </a:r>
          </a:p>
          <a:p>
            <a:endParaRPr lang="es-ES" dirty="0" smtClean="0">
              <a:solidFill>
                <a:schemeClr val="tx2"/>
              </a:solidFill>
            </a:endParaRPr>
          </a:p>
          <a:p>
            <a:pPr marL="566928" indent="-4572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Vales de fotocopia</a:t>
            </a:r>
          </a:p>
          <a:p>
            <a:pPr marL="566928" indent="-4572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Minutarios</a:t>
            </a:r>
          </a:p>
          <a:p>
            <a:pPr marL="566928" indent="-4572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Registro de visitantes</a:t>
            </a:r>
          </a:p>
          <a:p>
            <a:pPr marL="566928" indent="-4572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Correspondencia de entrada y salida</a:t>
            </a:r>
          </a:p>
          <a:p>
            <a:pPr marL="566928" indent="-45720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Tarjetas de asistencia</a:t>
            </a:r>
          </a:p>
          <a:p>
            <a:endParaRPr lang="es-ES" dirty="0">
              <a:solidFill>
                <a:schemeClr val="tx2"/>
              </a:solidFill>
            </a:endParaRPr>
          </a:p>
          <a:p>
            <a:r>
              <a:rPr lang="es-ES" dirty="0" smtClean="0">
                <a:solidFill>
                  <a:schemeClr val="tx2"/>
                </a:solidFill>
              </a:rPr>
              <a:t>No se transfieren al archivo de concentración y su baja debe ser inmediata al término de su utilidad.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DOCUMENTOS DE COMPROBACIÓN ADMINISTRATIVA INMEDIATA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9928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964487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68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2. ORGANIZAR</a:t>
            </a:r>
            <a:endParaRPr lang="es-MX" sz="3600" dirty="0"/>
          </a:p>
        </p:txBody>
      </p:sp>
      <p:pic>
        <p:nvPicPr>
          <p:cNvPr id="4" name="Imagen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78892" y="1893084"/>
            <a:ext cx="3786216" cy="3143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4 Rectángulo"/>
          <p:cNvSpPr/>
          <p:nvPr/>
        </p:nvSpPr>
        <p:spPr>
          <a:xfrm>
            <a:off x="3571868" y="2500306"/>
            <a:ext cx="12858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/>
              <a:t>Licitación Pública</a:t>
            </a:r>
          </a:p>
          <a:p>
            <a:r>
              <a:rPr lang="es-MX" sz="1400" b="1" dirty="0" smtClean="0"/>
              <a:t>LN-863789-11</a:t>
            </a:r>
            <a:endParaRPr lang="es-MX" sz="1400" b="1" dirty="0"/>
          </a:p>
        </p:txBody>
      </p:sp>
      <p:sp>
        <p:nvSpPr>
          <p:cNvPr id="6" name="5 Rectángulo"/>
          <p:cNvSpPr/>
          <p:nvPr/>
        </p:nvSpPr>
        <p:spPr>
          <a:xfrm>
            <a:off x="6643702" y="1571612"/>
            <a:ext cx="227337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9B663"/>
                </a:solidFill>
              </a:rPr>
              <a:t>Orden cronológico</a:t>
            </a:r>
            <a:endParaRPr lang="es-MX" b="1" dirty="0">
              <a:solidFill>
                <a:srgbClr val="C9B663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1571612"/>
            <a:ext cx="21547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9B663"/>
                </a:solidFill>
              </a:rPr>
              <a:t>Un mismo asunto</a:t>
            </a:r>
            <a:endParaRPr lang="es-MX" b="1" dirty="0">
              <a:solidFill>
                <a:srgbClr val="C9B663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 rot="2282680">
            <a:off x="6858016" y="2285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 rot="19060907">
            <a:off x="1357290" y="23574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561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-organizacion-archivos-de-gestion-word-10-1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500042"/>
            <a:ext cx="7858180" cy="542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066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3. CONSERVAR</a:t>
            </a:r>
            <a:endParaRPr lang="es-MX" sz="3600" dirty="0"/>
          </a:p>
        </p:txBody>
      </p:sp>
      <p:pic>
        <p:nvPicPr>
          <p:cNvPr id="4" name="Imagen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1785926"/>
            <a:ext cx="1971675" cy="35004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06" y="1714488"/>
            <a:ext cx="1857388" cy="21431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6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73" y="3929066"/>
            <a:ext cx="1864022" cy="13810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64" y="1714488"/>
            <a:ext cx="1986796" cy="36052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7 Rectángulo"/>
          <p:cNvSpPr/>
          <p:nvPr/>
        </p:nvSpPr>
        <p:spPr>
          <a:xfrm>
            <a:off x="1000100" y="1357298"/>
            <a:ext cx="1051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E3AA3B"/>
                </a:solidFill>
              </a:rPr>
              <a:t>Trámite</a:t>
            </a:r>
            <a:endParaRPr lang="es-MX" b="1" dirty="0">
              <a:solidFill>
                <a:srgbClr val="E3AA3B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643306" y="1285860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E3AA3B"/>
                </a:solidFill>
              </a:rPr>
              <a:t>Concentración</a:t>
            </a:r>
            <a:endParaRPr lang="es-MX" b="1" dirty="0">
              <a:solidFill>
                <a:srgbClr val="E3AA3B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00892" y="1285860"/>
            <a:ext cx="119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E3AA3B"/>
                </a:solidFill>
              </a:rPr>
              <a:t>Histórico</a:t>
            </a:r>
            <a:endParaRPr lang="es-MX" b="1" dirty="0">
              <a:solidFill>
                <a:srgbClr val="E3AA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8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Registrar todo hecho ya sea administrativo, legal, fiscal o contable derivado de sus atribuciones.</a:t>
            </a:r>
          </a:p>
          <a:p>
            <a:r>
              <a:rPr lang="es-ES" sz="2000" dirty="0" smtClean="0"/>
              <a:t>Mantener un control de la documentación desde su nacimiento (producida o recibida).</a:t>
            </a:r>
          </a:p>
          <a:p>
            <a:r>
              <a:rPr lang="es-ES" sz="2000" dirty="0" smtClean="0"/>
              <a:t>Será responsabilidad del titular de cada área administrativa, vigilar y mantener las medidas necesarias para adecuada administración de los documentos que se encuentren bajo su resguardo.</a:t>
            </a:r>
          </a:p>
          <a:p>
            <a:r>
              <a:rPr lang="es-ES" sz="2000" dirty="0" smtClean="0"/>
              <a:t>Evitar la duplicidad innecesaria de información.</a:t>
            </a:r>
          </a:p>
          <a:p>
            <a:r>
              <a:rPr lang="es-ES" sz="2000" dirty="0" smtClean="0"/>
              <a:t>Identificar y administrar el material de apoyo informativo. Así como también los documentos de comprobación administrativa inmediata.</a:t>
            </a:r>
          </a:p>
          <a:p>
            <a:endParaRPr lang="es-MX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>RECOMENDACIONES PARA UNA ADECUADA ENTREGA-RECEPCIÓN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124078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4294967295"/>
          </p:nvPr>
        </p:nvSpPr>
        <p:spPr>
          <a:xfrm>
            <a:off x="428596" y="785794"/>
            <a:ext cx="8229600" cy="4525962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es-ES" sz="3500" b="1" dirty="0" smtClean="0">
                <a:solidFill>
                  <a:srgbClr val="594228"/>
                </a:solidFill>
              </a:rPr>
              <a:t>Gloria E. González Landa</a:t>
            </a:r>
            <a:endParaRPr lang="es-ES" sz="3500" b="1" dirty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es-MX" sz="3100" dirty="0" smtClean="0">
                <a:solidFill>
                  <a:srgbClr val="594228"/>
                </a:solidFill>
              </a:rPr>
              <a:t>Directora de Archivos</a:t>
            </a:r>
            <a:endParaRPr lang="es-ES" sz="3100" dirty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es-ES" sz="2800" dirty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sz="2800" dirty="0" err="1" smtClean="0">
                <a:solidFill>
                  <a:srgbClr val="594228"/>
                </a:solidFill>
                <a:hlinkClick r:id="rId2"/>
              </a:rPr>
              <a:t>gegonzalez</a:t>
            </a:r>
            <a:r>
              <a:rPr lang="es-ES" sz="2800" dirty="0" smtClean="0">
                <a:solidFill>
                  <a:srgbClr val="594228"/>
                </a:solidFill>
                <a:hlinkClick r:id="rId2"/>
              </a:rPr>
              <a:t>@</a:t>
            </a:r>
            <a:r>
              <a:rPr lang="es-ES" sz="2800" dirty="0" err="1" smtClean="0">
                <a:solidFill>
                  <a:srgbClr val="594228"/>
                </a:solidFill>
                <a:hlinkClick r:id="rId2"/>
              </a:rPr>
              <a:t>verivai.org.mx</a:t>
            </a:r>
            <a:endParaRPr lang="es-ES" sz="2800" dirty="0" smtClean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es-ES" sz="2800" dirty="0" smtClean="0">
                <a:solidFill>
                  <a:srgbClr val="594228"/>
                </a:solidFill>
              </a:rPr>
              <a:t>842-02-70  Ext. 108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es-ES" sz="2800" dirty="0" smtClean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es-ES" sz="2800" dirty="0">
              <a:solidFill>
                <a:srgbClr val="594228"/>
              </a:solidFill>
            </a:endParaRPr>
          </a:p>
          <a:p>
            <a:pPr marL="3592513" indent="0">
              <a:buNone/>
            </a:pPr>
            <a:endParaRPr lang="es-MX" sz="2000" b="1" dirty="0" smtClean="0">
              <a:solidFill>
                <a:srgbClr val="E3AA3B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es-ES" sz="2800" dirty="0" smtClean="0">
              <a:solidFill>
                <a:srgbClr val="594228"/>
              </a:solidFill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es-ES" sz="2800" dirty="0">
              <a:solidFill>
                <a:srgbClr val="594228"/>
              </a:solidFill>
            </a:endParaRPr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77072"/>
            <a:ext cx="6998035" cy="143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>
                <a:solidFill>
                  <a:srgbClr val="AF7D19"/>
                </a:solidFill>
              </a:rPr>
              <a:t>Son los documentos de uso cotidiano y necesario para el ejercicio de las atribuciones de una unidad administrativa.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ARCHIVO DE TRÁMITE</a:t>
            </a:r>
            <a:endParaRPr lang="es-MX" sz="3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3143248"/>
            <a:ext cx="2841104" cy="28743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7734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>
                <a:solidFill>
                  <a:srgbClr val="AF7D19"/>
                </a:solidFill>
              </a:rPr>
              <a:t>Es la unidad responsable de la administración de los documentos cuya consulta es esporádica por partes de las unidades administrativas de las instituciones , y que permanecen en el hasta que termina su vigencia y se pueda determinar su destino final (baja o histórico)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ARCHIVO DE CONCENTRACIÓN</a:t>
            </a:r>
            <a:endParaRPr lang="es-MX" sz="3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992" y="4572008"/>
            <a:ext cx="2571768" cy="18573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8877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MX" dirty="0">
              <a:solidFill>
                <a:srgbClr val="AF7D19"/>
              </a:solidFill>
            </a:endParaRPr>
          </a:p>
          <a:p>
            <a:pPr>
              <a:buNone/>
            </a:pPr>
            <a:r>
              <a:rPr lang="es-MX" dirty="0">
                <a:solidFill>
                  <a:srgbClr val="AF7D19"/>
                </a:solidFill>
              </a:rPr>
              <a:t>Corresponde a la segunda etapa del ciclo vital:</a:t>
            </a:r>
          </a:p>
          <a:p>
            <a:endParaRPr lang="es-MX" dirty="0">
              <a:solidFill>
                <a:srgbClr val="AF7D19"/>
              </a:solidFill>
            </a:endParaRPr>
          </a:p>
          <a:p>
            <a:endParaRPr lang="es-MX" dirty="0">
              <a:solidFill>
                <a:srgbClr val="AF7D19"/>
              </a:solidFill>
            </a:endParaRPr>
          </a:p>
          <a:p>
            <a:r>
              <a:rPr lang="es-MX" dirty="0">
                <a:solidFill>
                  <a:srgbClr val="AF7D19"/>
                </a:solidFill>
              </a:rPr>
              <a:t>Liberar a las administraciones de los documentos que ya no son necesarios para su trabajo diario, a fin de mejorar el funcionamiento de sus sistema documentales y de acceso a la información.</a:t>
            </a:r>
          </a:p>
          <a:p>
            <a:endParaRPr lang="es-MX" dirty="0">
              <a:solidFill>
                <a:srgbClr val="AF7D19"/>
              </a:solidFill>
            </a:endParaRPr>
          </a:p>
          <a:p>
            <a:endParaRPr lang="es-MX" dirty="0">
              <a:solidFill>
                <a:srgbClr val="AF7D19"/>
              </a:solidFill>
            </a:endParaRPr>
          </a:p>
          <a:p>
            <a:r>
              <a:rPr lang="es-MX" dirty="0">
                <a:solidFill>
                  <a:srgbClr val="AF7D19"/>
                </a:solidFill>
              </a:rPr>
              <a:t>Evitar saturaciones a los archivos históricos cuando dichos documentos no cuentan con       valor histórico, siendo destinadas a la baja documental concluidos sus plazos de conservación.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200" dirty="0" smtClean="0"/>
              <a:t>OBJETIVO DEL ARCHIVO DE CONCENTRACIÓN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76509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>
                <a:solidFill>
                  <a:srgbClr val="E3AA3B"/>
                </a:solidFill>
              </a:rPr>
              <a:t>El archivo histórico se integra con los documentos procedentes de los archivos de Concentración. En el se custodian la documentación que por su carácter debe conservarse indefinidamente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ARCHIVO HISTÓRICO</a:t>
            </a:r>
            <a:endParaRPr lang="es-MX" sz="3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02" y="3786190"/>
            <a:ext cx="3000396" cy="25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96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/>
          </p:nvPr>
        </p:nvGraphicFramePr>
        <p:xfrm>
          <a:off x="467544" y="1196752"/>
          <a:ext cx="813690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411760" y="548680"/>
            <a:ext cx="430107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VIGENCIA DOCUMENTAL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73308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es-MX" sz="2000" dirty="0" smtClean="0"/>
              <a:t>NOMBRAR A LOS RESPONSABLES DE ARCHIVO</a:t>
            </a:r>
            <a:br>
              <a:rPr lang="es-MX" sz="2000" dirty="0" smtClean="0"/>
            </a:br>
            <a:r>
              <a:rPr lang="es-MX" sz="2000" b="0" dirty="0" smtClean="0">
                <a:solidFill>
                  <a:srgbClr val="E3AA3B"/>
                </a:solidFill>
              </a:rPr>
              <a:t>Los </a:t>
            </a:r>
            <a:r>
              <a:rPr lang="es-MX" sz="2000" b="0" dirty="0">
                <a:solidFill>
                  <a:srgbClr val="E3AA3B"/>
                </a:solidFill>
              </a:rPr>
              <a:t>titulares de </a:t>
            </a:r>
            <a:r>
              <a:rPr lang="es-MX" sz="2000" b="0" dirty="0" smtClean="0">
                <a:solidFill>
                  <a:srgbClr val="E3AA3B"/>
                </a:solidFill>
              </a:rPr>
              <a:t>los sujetos obligados, </a:t>
            </a:r>
            <a:r>
              <a:rPr lang="es-MX" sz="2000" b="0" dirty="0">
                <a:solidFill>
                  <a:srgbClr val="E3AA3B"/>
                </a:solidFill>
              </a:rPr>
              <a:t>designarán a los</a:t>
            </a:r>
            <a:br>
              <a:rPr lang="es-MX" sz="2000" b="0" dirty="0">
                <a:solidFill>
                  <a:srgbClr val="E3AA3B"/>
                </a:solidFill>
              </a:rPr>
            </a:br>
            <a:r>
              <a:rPr lang="es-MX" sz="2000" b="0" dirty="0">
                <a:solidFill>
                  <a:srgbClr val="E3AA3B"/>
                </a:solidFill>
              </a:rPr>
              <a:t>responsables del área coordinadora de archivo, del archivo de</a:t>
            </a:r>
            <a:br>
              <a:rPr lang="es-MX" sz="2000" b="0" dirty="0">
                <a:solidFill>
                  <a:srgbClr val="E3AA3B"/>
                </a:solidFill>
              </a:rPr>
            </a:br>
            <a:r>
              <a:rPr lang="es-MX" sz="2000" b="0" dirty="0">
                <a:solidFill>
                  <a:srgbClr val="E3AA3B"/>
                </a:solidFill>
              </a:rPr>
              <a:t>concentración </a:t>
            </a:r>
            <a:r>
              <a:rPr lang="es-MX" sz="2000" b="0" dirty="0" smtClean="0">
                <a:solidFill>
                  <a:srgbClr val="E3AA3B"/>
                </a:solidFill>
              </a:rPr>
              <a:t>y </a:t>
            </a:r>
            <a:r>
              <a:rPr lang="es-MX" sz="2000" b="0" dirty="0">
                <a:solidFill>
                  <a:srgbClr val="E3AA3B"/>
                </a:solidFill>
              </a:rPr>
              <a:t>del histórico;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132856"/>
            <a:ext cx="7704856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53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dirty="0"/>
              <a:t>Los titulares de las unidades administrativas, designarán a los responsables de los archivos de trámite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28800"/>
            <a:ext cx="764319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42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7">
      <a:dk1>
        <a:srgbClr val="111111"/>
      </a:dk1>
      <a:lt1>
        <a:sysClr val="window" lastClr="FFFFFF"/>
      </a:lt1>
      <a:dk2>
        <a:srgbClr val="2C2114"/>
      </a:dk2>
      <a:lt2>
        <a:srgbClr val="E5DEDB"/>
      </a:lt2>
      <a:accent1>
        <a:srgbClr val="EAB800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1943</TotalTime>
  <Words>781</Words>
  <Application>Microsoft Office PowerPoint</Application>
  <PresentationFormat>Presentación en pantalla (4:3)</PresentationFormat>
  <Paragraphs>99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Arial</vt:lpstr>
      <vt:lpstr>Arial Narrow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Presentación de PowerPoint</vt:lpstr>
      <vt:lpstr>Presentación de PowerPoint</vt:lpstr>
      <vt:lpstr>ARCHIVO DE TRÁMITE</vt:lpstr>
      <vt:lpstr>ARCHIVO DE CONCENTRACIÓN</vt:lpstr>
      <vt:lpstr>OBJETIVO DEL ARCHIVO DE CONCENTRACIÓN</vt:lpstr>
      <vt:lpstr>ARCHIVO HISTÓRICO</vt:lpstr>
      <vt:lpstr>Presentación de PowerPoint</vt:lpstr>
      <vt:lpstr>NOMBRAR A LOS RESPONSABLES DE ARCHIVO Los titulares de los sujetos obligados, designarán a los responsables del área coordinadora de archivo, del archivo de concentración y del histórico;</vt:lpstr>
      <vt:lpstr>Los titulares de las unidades administrativas, designarán a los responsables de los archivos de trámite</vt:lpstr>
      <vt:lpstr>Los responsables del área coordinadora de archivo, realizarán las acciones necesarias para la adecuada administración de los documentos de archivo, de manera conjunta con las unidades administrativas y/o áreas competentes en cada dependencia y entidad, así como con el Archivo General del Estado a fin de garantizar la disponibilidad, localización expedita, integridad y conservación de los mismos.</vt:lpstr>
      <vt:lpstr>LOS RESPONSABLES DE ARCHIVO DE TRÁMITE TIENEN LA SIGUIENTES FUNCIONES:</vt:lpstr>
      <vt:lpstr>FUNCIONES DE LOS RESPONSABLES DE ARCHIVO DE CONCENTRACIÓN</vt:lpstr>
      <vt:lpstr>FUNCIONES DE LOS RESPONSABLES DE ARCHIVO DE HISTÓRICO</vt:lpstr>
      <vt:lpstr>INFORMACIÓN SUSCEPTIBLE A BAJA</vt:lpstr>
      <vt:lpstr>Presentación de PowerPoint</vt:lpstr>
      <vt:lpstr>Presentación de PowerPoint</vt:lpstr>
      <vt:lpstr>1.IDENTIFICAR</vt:lpstr>
      <vt:lpstr>DOCUMENTOS DE APOYO INFORMATIVO</vt:lpstr>
      <vt:lpstr>Presentación de PowerPoint</vt:lpstr>
      <vt:lpstr>2. ORGANIZAR</vt:lpstr>
      <vt:lpstr>Presentación de PowerPoint</vt:lpstr>
      <vt:lpstr>3. CONSERVAR</vt:lpstr>
      <vt:lpstr>RECOMENDACIONES PARA UNA ADECUADA ENTREGA-RECEPCIÓN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PRIVACIDAD EN LA RED</dc:title>
  <dc:creator>Yolli Garcia Alvarez</dc:creator>
  <cp:lastModifiedBy>Gloria</cp:lastModifiedBy>
  <cp:revision>189</cp:revision>
  <dcterms:created xsi:type="dcterms:W3CDTF">2015-01-28T20:36:05Z</dcterms:created>
  <dcterms:modified xsi:type="dcterms:W3CDTF">2017-07-03T21:34:53Z</dcterms:modified>
</cp:coreProperties>
</file>