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4" d="100"/>
          <a:sy n="94" d="100"/>
        </p:scale>
        <p:origin x="-882"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s-ES_tradnl" smtClean="0"/>
              <a:t>Clic para editar título</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s-ES_tradnl" smtClean="0"/>
              <a:t>Clic para editar título</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01F9CA3-105E-4857-9057-6DB6197DA786}"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s-ES_tradnl" smtClean="0"/>
              <a:t>Clic para editar título</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idx="1"/>
          </p:nvPr>
        </p:nvSpPr>
        <p:spPr/>
        <p:txBody>
          <a:bodyPr/>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de título con imagen">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s-ES_tradnl" smtClean="0"/>
              <a:t>Clic para editar título</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s-ES_tradnl" smtClean="0"/>
              <a:t>Clic para editar título</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B01F9CA3-105E-4857-9057-6DB6197DA786}"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s-ES_tradnl" smtClean="0"/>
              <a:t>Clic para editar título</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s-ES_tradnl" smtClean="0"/>
              <a:t>Clic para editar título</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s-ES_tradnl" smtClean="0"/>
              <a:t>Clic para editar título</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B01F9CA3-105E-4857-9057-6DB6197DA786}"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s-ES_tradnl" smtClean="0"/>
              <a:t>Clic para editar título</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1/26/2017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‹Nº›</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490846" y="1199376"/>
            <a:ext cx="6498159" cy="4563076"/>
          </a:xfrm>
        </p:spPr>
        <p:txBody>
          <a:bodyPr>
            <a:noAutofit/>
          </a:bodyPr>
          <a:lstStyle/>
          <a:p>
            <a:r>
              <a:rPr lang="es-ES_tradnl" sz="2800" dirty="0" smtClean="0">
                <a:solidFill>
                  <a:schemeClr val="tx1"/>
                </a:solidFill>
              </a:rPr>
              <a:t>Xalapa Veracruz.</a:t>
            </a:r>
            <a:endParaRPr lang="es-MX" sz="2800" dirty="0" smtClean="0">
              <a:solidFill>
                <a:schemeClr val="tx1"/>
              </a:solidFill>
            </a:endParaRPr>
          </a:p>
          <a:p>
            <a:r>
              <a:rPr lang="es-ES_tradnl" sz="2800" dirty="0" smtClean="0">
                <a:solidFill>
                  <a:schemeClr val="tx1"/>
                </a:solidFill>
              </a:rPr>
              <a:t> </a:t>
            </a:r>
            <a:endParaRPr lang="es-MX" sz="2800" dirty="0" smtClean="0">
              <a:solidFill>
                <a:schemeClr val="tx1"/>
              </a:solidFill>
            </a:endParaRPr>
          </a:p>
          <a:p>
            <a:r>
              <a:rPr lang="es-ES_tradnl" sz="2800" dirty="0" smtClean="0">
                <a:solidFill>
                  <a:schemeClr val="tx1"/>
                </a:solidFill>
              </a:rPr>
              <a:t> Reflexiones y notas sobre los Archivos públicos y la entrega recepción …</a:t>
            </a:r>
            <a:endParaRPr lang="es-MX" sz="2800" dirty="0" smtClean="0">
              <a:solidFill>
                <a:schemeClr val="tx1"/>
              </a:solidFill>
            </a:endParaRPr>
          </a:p>
          <a:p>
            <a:r>
              <a:rPr lang="es-ES_tradnl" sz="2800" dirty="0" smtClean="0">
                <a:solidFill>
                  <a:schemeClr val="tx1"/>
                </a:solidFill>
              </a:rPr>
              <a:t> </a:t>
            </a:r>
            <a:endParaRPr lang="es-MX" sz="2800" dirty="0" smtClean="0">
              <a:solidFill>
                <a:schemeClr val="tx1"/>
              </a:solidFill>
            </a:endParaRPr>
          </a:p>
          <a:p>
            <a:r>
              <a:rPr lang="es-ES_tradnl" sz="2000" dirty="0" smtClean="0">
                <a:solidFill>
                  <a:schemeClr val="tx1"/>
                </a:solidFill>
              </a:rPr>
              <a:t>Jorge Nacif Mina</a:t>
            </a:r>
            <a:endParaRPr lang="es-MX" sz="2000" dirty="0" smtClean="0">
              <a:solidFill>
                <a:schemeClr val="tx1"/>
              </a:solidFill>
            </a:endParaRPr>
          </a:p>
          <a:p>
            <a:r>
              <a:rPr lang="es-ES_tradnl" sz="2000" dirty="0" smtClean="0">
                <a:solidFill>
                  <a:schemeClr val="tx1"/>
                </a:solidFill>
              </a:rPr>
              <a:t>Escuela Mexicana de Archivos.</a:t>
            </a:r>
            <a:endParaRPr lang="es-MX" sz="2000" dirty="0" smtClean="0">
              <a:solidFill>
                <a:schemeClr val="tx1"/>
              </a:solidFill>
            </a:endParaRPr>
          </a:p>
          <a:p>
            <a:endParaRPr lang="es-ES" sz="2800" dirty="0">
              <a:solidFill>
                <a:schemeClr val="tx1"/>
              </a:solidFill>
            </a:endParaRPr>
          </a:p>
        </p:txBody>
      </p:sp>
    </p:spTree>
    <p:extLst>
      <p:ext uri="{BB962C8B-B14F-4D97-AF65-F5344CB8AC3E}">
        <p14:creationId xmlns:p14="http://schemas.microsoft.com/office/powerpoint/2010/main" val="1329492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568960"/>
            <a:ext cx="8042276" cy="5374641"/>
          </a:xfrm>
        </p:spPr>
        <p:txBody>
          <a:bodyPr>
            <a:normAutofit fontScale="70000" lnSpcReduction="20000"/>
          </a:bodyPr>
          <a:lstStyle/>
          <a:p>
            <a:r>
              <a:rPr lang="es-MX" b="1" dirty="0"/>
              <a:t>CAPÍTULO III</a:t>
            </a:r>
            <a:endParaRPr lang="es-MX" dirty="0"/>
          </a:p>
          <a:p>
            <a:r>
              <a:rPr lang="es-MX" b="1" dirty="0"/>
              <a:t>DE LOS PROCESOS DE ENTREGA Y RECEPCIÓN DE </a:t>
            </a:r>
            <a:r>
              <a:rPr lang="es-MX" b="1" dirty="0" smtClean="0"/>
              <a:t>ARCHIVOS</a:t>
            </a:r>
            <a:r>
              <a:rPr lang="es-MX" b="1" dirty="0"/>
              <a:t> </a:t>
            </a:r>
            <a:endParaRPr lang="es-MX" dirty="0"/>
          </a:p>
          <a:p>
            <a:r>
              <a:rPr lang="es-MX" b="1" dirty="0"/>
              <a:t>Artículo 17.</a:t>
            </a:r>
            <a:r>
              <a:rPr lang="es-MX" dirty="0"/>
              <a:t> Los servidores públicos que deban elaborar un acta de entrega-recepción al separarse de su empleo, cargo o comisión, en los términos de las disposiciones jurídicas aplicables, deberán entregar los archivos que se encuentren bajo su custodia, así como los Instrumentos de control y consulta archivísticos actualizados, señalando los documentos con posible valor histórico de acuerdo con el Catálogo de disposición documental</a:t>
            </a:r>
            <a:r>
              <a:rPr lang="es-MX" dirty="0" smtClean="0"/>
              <a:t>.</a:t>
            </a:r>
            <a:r>
              <a:rPr lang="es-MX" dirty="0"/>
              <a:t> </a:t>
            </a:r>
          </a:p>
          <a:p>
            <a:r>
              <a:rPr lang="es-MX" b="1" dirty="0"/>
              <a:t>Artículo 18.</a:t>
            </a:r>
            <a:r>
              <a:rPr lang="es-MX" dirty="0"/>
              <a:t> En el ámbito federal, en caso de que algún sujeto obligado, área o unidad de éste, se fusione, extinga o cambie de adscripción, el responsable de  los referidos procesos de transformación dispondrá lo necesario para asegurar que todos los Documentos de archivo y los Instrumentos de control y consulta archivísticos sean trasladados a los archivos que correspondan, de conformidad con esta Ley y demás disposiciones jurídicas aplicables. En ningún caso, la entidad receptora  podrá modificar los Instrumentos de control y consulta archivísticos</a:t>
            </a:r>
            <a:r>
              <a:rPr lang="es-MX" dirty="0" smtClean="0"/>
              <a:t>.</a:t>
            </a:r>
            <a:r>
              <a:rPr lang="es-MX" dirty="0"/>
              <a:t> </a:t>
            </a:r>
          </a:p>
        </p:txBody>
      </p:sp>
    </p:spTree>
    <p:extLst>
      <p:ext uri="{BB962C8B-B14F-4D97-AF65-F5344CB8AC3E}">
        <p14:creationId xmlns:p14="http://schemas.microsoft.com/office/powerpoint/2010/main" val="3893984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0875" y="1102361"/>
            <a:ext cx="8042276" cy="4343400"/>
          </a:xfrm>
        </p:spPr>
        <p:txBody>
          <a:bodyPr>
            <a:normAutofit fontScale="85000" lnSpcReduction="20000"/>
          </a:bodyPr>
          <a:lstStyle/>
          <a:p>
            <a:r>
              <a:rPr lang="es-MX" dirty="0" smtClean="0"/>
              <a:t>Las </a:t>
            </a:r>
            <a:r>
              <a:rPr lang="es-MX" dirty="0"/>
              <a:t>leyes locales y los instrumentos jurídicos en que se sustenten los procesos de transformación deberán prever el tratamiento que se dará a los archivos e Instrumentos de control y consulta archivísticos de los sujetos obligados en el ámbito local y municipal, en los supuestos previstos en el primer párrafo del presente artículo</a:t>
            </a:r>
            <a:r>
              <a:rPr lang="es-MX" dirty="0" smtClean="0"/>
              <a:t>.</a:t>
            </a:r>
            <a:r>
              <a:rPr lang="es-MX" dirty="0"/>
              <a:t> </a:t>
            </a:r>
          </a:p>
          <a:p>
            <a:r>
              <a:rPr lang="es-MX" b="1" dirty="0"/>
              <a:t>Artículo 19.</a:t>
            </a:r>
            <a:r>
              <a:rPr lang="es-MX" dirty="0"/>
              <a:t> Tratándose de la liquidación o extinción de una entidad de la Administración Pública Federal será obligación del liquidador remitir copia del inventario documental,  del fondo que se resguardará,  al Archivo General.  </a:t>
            </a:r>
          </a:p>
          <a:p>
            <a:r>
              <a:rPr lang="es-MX" dirty="0"/>
              <a:t>Tratándose de la liquidación o extinción de un Sujeto obligado de los gobiernos estatales, será obligación del liquidador remitir copia del inventario de los expedientes, del fondo que se resguardará, a los respectivos Archivos Generales o entes especializados en materia de archivos a nivel local.</a:t>
            </a:r>
          </a:p>
          <a:p>
            <a:endParaRPr lang="es-ES" dirty="0"/>
          </a:p>
        </p:txBody>
      </p:sp>
    </p:spTree>
    <p:extLst>
      <p:ext uri="{BB962C8B-B14F-4D97-AF65-F5344CB8AC3E}">
        <p14:creationId xmlns:p14="http://schemas.microsoft.com/office/powerpoint/2010/main" val="389398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1022906"/>
            <a:ext cx="8042276" cy="4343400"/>
          </a:xfrm>
        </p:spPr>
        <p:txBody>
          <a:bodyPr>
            <a:normAutofit fontScale="92500" lnSpcReduction="20000"/>
          </a:bodyPr>
          <a:lstStyle/>
          <a:p>
            <a:pPr marL="0" indent="0">
              <a:buNone/>
            </a:pPr>
            <a:r>
              <a:rPr lang="es-ES_tradnl" dirty="0" smtClean="0">
                <a:solidFill>
                  <a:srgbClr val="000000"/>
                </a:solidFill>
              </a:rPr>
              <a:t>QUE ES NO TENER UN ARCHIVO ORGANIZADO:</a:t>
            </a:r>
            <a:endParaRPr lang="es-MX" dirty="0" smtClean="0">
              <a:solidFill>
                <a:srgbClr val="000000"/>
              </a:solidFill>
            </a:endParaRPr>
          </a:p>
          <a:p>
            <a:pPr marL="0" indent="0">
              <a:buNone/>
            </a:pPr>
            <a:endParaRPr lang="es-MX" dirty="0"/>
          </a:p>
          <a:p>
            <a:pPr lvl="0"/>
            <a:r>
              <a:rPr lang="es-ES_tradnl" dirty="0"/>
              <a:t>Tener un cuarto con carpetas de correspondencia de entrada y correspondencia de salida.</a:t>
            </a:r>
            <a:endParaRPr lang="es-MX" dirty="0"/>
          </a:p>
          <a:p>
            <a:pPr lvl="0"/>
            <a:r>
              <a:rPr lang="es-ES_tradnl" dirty="0"/>
              <a:t>Tener los llamados minutarios en cajones de un archivero.</a:t>
            </a:r>
            <a:endParaRPr lang="es-MX" dirty="0"/>
          </a:p>
          <a:p>
            <a:pPr lvl="0"/>
            <a:r>
              <a:rPr lang="es-ES_tradnl" dirty="0"/>
              <a:t>Tener archiveros varios llenos de fotocopias afuera en pasillos.</a:t>
            </a:r>
            <a:endParaRPr lang="es-MX" dirty="0"/>
          </a:p>
          <a:p>
            <a:pPr lvl="0"/>
            <a:r>
              <a:rPr lang="es-ES_tradnl" dirty="0"/>
              <a:t>Tener documentos sueltos atados en una bodega.</a:t>
            </a:r>
            <a:endParaRPr lang="es-MX" dirty="0"/>
          </a:p>
          <a:p>
            <a:pPr lvl="0"/>
            <a:r>
              <a:rPr lang="es-ES_tradnl" dirty="0"/>
              <a:t>Tener un archivero con documentos en carpetas</a:t>
            </a:r>
            <a:r>
              <a:rPr lang="es-ES_tradnl" dirty="0" smtClean="0"/>
              <a:t>.</a:t>
            </a:r>
            <a:r>
              <a:rPr lang="es-ES_tradnl" dirty="0"/>
              <a:t> </a:t>
            </a:r>
            <a:endParaRPr lang="es-MX" dirty="0"/>
          </a:p>
          <a:p>
            <a:endParaRPr lang="es-ES" dirty="0"/>
          </a:p>
        </p:txBody>
      </p:sp>
    </p:spTree>
    <p:extLst>
      <p:ext uri="{BB962C8B-B14F-4D97-AF65-F5344CB8AC3E}">
        <p14:creationId xmlns:p14="http://schemas.microsoft.com/office/powerpoint/2010/main" val="3977172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1846" y="2607844"/>
            <a:ext cx="8042276" cy="792948"/>
          </a:xfrm>
        </p:spPr>
        <p:txBody>
          <a:bodyPr>
            <a:normAutofit/>
          </a:bodyPr>
          <a:lstStyle/>
          <a:p>
            <a:pPr marL="0" indent="0" algn="ctr">
              <a:buNone/>
            </a:pPr>
            <a:r>
              <a:rPr lang="es-ES" sz="3600" dirty="0" smtClean="0">
                <a:solidFill>
                  <a:srgbClr val="000000"/>
                </a:solidFill>
              </a:rPr>
              <a:t>El Expediente</a:t>
            </a:r>
            <a:endParaRPr lang="es-ES" sz="3600" dirty="0">
              <a:solidFill>
                <a:srgbClr val="000000"/>
              </a:solidFill>
            </a:endParaRPr>
          </a:p>
        </p:txBody>
      </p:sp>
    </p:spTree>
    <p:extLst>
      <p:ext uri="{BB962C8B-B14F-4D97-AF65-F5344CB8AC3E}">
        <p14:creationId xmlns:p14="http://schemas.microsoft.com/office/powerpoint/2010/main" val="591328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687025"/>
            <a:ext cx="8042276" cy="5495277"/>
          </a:xfrm>
        </p:spPr>
        <p:txBody>
          <a:bodyPr>
            <a:normAutofit fontScale="92500" lnSpcReduction="20000"/>
          </a:bodyPr>
          <a:lstStyle/>
          <a:p>
            <a:pPr algn="just">
              <a:lnSpc>
                <a:spcPct val="90000"/>
              </a:lnSpc>
              <a:buFont typeface="Arial" charset="0"/>
              <a:buChar char="•"/>
              <a:defRPr/>
            </a:pPr>
            <a:r>
              <a:rPr lang="es-MX" dirty="0">
                <a:solidFill>
                  <a:srgbClr val="000000"/>
                </a:solidFill>
              </a:rPr>
              <a:t>El termino expediente ha sido usado en la lengua castellana desde el siglo VI y su etimología tiene su raíz en el participio presente latino </a:t>
            </a:r>
            <a:r>
              <a:rPr lang="es-MX" u="sng" dirty="0">
                <a:solidFill>
                  <a:srgbClr val="000000"/>
                </a:solidFill>
              </a:rPr>
              <a:t>expediens, expedientis,</a:t>
            </a:r>
            <a:r>
              <a:rPr lang="es-MX" dirty="0">
                <a:solidFill>
                  <a:srgbClr val="000000"/>
                </a:solidFill>
              </a:rPr>
              <a:t> del verbo </a:t>
            </a:r>
            <a:r>
              <a:rPr lang="es-MX" u="sng" dirty="0">
                <a:solidFill>
                  <a:srgbClr val="000000"/>
                </a:solidFill>
              </a:rPr>
              <a:t>expediré</a:t>
            </a:r>
            <a:r>
              <a:rPr lang="es-MX" dirty="0">
                <a:solidFill>
                  <a:srgbClr val="000000"/>
                </a:solidFill>
              </a:rPr>
              <a:t>, que significa “el que resuelve, “el que desentorpece”, “el que despacha”, su origen tiene un sentido de agilidad, de ahí la derivación de la palabra expedito (fluidez de los trámites).</a:t>
            </a:r>
          </a:p>
          <a:p>
            <a:pPr algn="just">
              <a:lnSpc>
                <a:spcPct val="90000"/>
              </a:lnSpc>
              <a:buFont typeface="Arial" charset="0"/>
              <a:buChar char="•"/>
              <a:defRPr/>
            </a:pPr>
            <a:endParaRPr lang="es-MX" dirty="0">
              <a:solidFill>
                <a:srgbClr val="000000"/>
              </a:solidFill>
            </a:endParaRPr>
          </a:p>
          <a:p>
            <a:pPr algn="just">
              <a:lnSpc>
                <a:spcPct val="90000"/>
              </a:lnSpc>
              <a:buFont typeface="Arial" charset="0"/>
              <a:buChar char="•"/>
              <a:defRPr/>
            </a:pPr>
            <a:r>
              <a:rPr lang="es-MX" dirty="0">
                <a:solidFill>
                  <a:srgbClr val="000000"/>
                </a:solidFill>
              </a:rPr>
              <a:t>El expediente es la encarnación física de un concepto intelectual: una serie de documentos que se integran y se mantienen juntos porque se relacionan con una actividad o un tema particular, un contenido que explica un acto o trámite administrativo, legal, contable o fiscal.</a:t>
            </a:r>
          </a:p>
          <a:p>
            <a:pPr algn="just">
              <a:lnSpc>
                <a:spcPct val="90000"/>
              </a:lnSpc>
              <a:buFont typeface="Arial" charset="0"/>
              <a:buChar char="•"/>
              <a:defRPr/>
            </a:pPr>
            <a:endParaRPr lang="es-MX" dirty="0">
              <a:solidFill>
                <a:srgbClr val="000000"/>
              </a:solidFill>
            </a:endParaRPr>
          </a:p>
          <a:p>
            <a:pPr algn="just">
              <a:lnSpc>
                <a:spcPct val="90000"/>
              </a:lnSpc>
              <a:buFont typeface="Arial" charset="0"/>
              <a:buChar char="•"/>
              <a:defRPr/>
            </a:pPr>
            <a:r>
              <a:rPr lang="es-MX" dirty="0">
                <a:solidFill>
                  <a:srgbClr val="000000"/>
                </a:solidFill>
              </a:rPr>
              <a:t>El expediente refleja el ciclo administrativode un asunto que inicia con un documento de a</a:t>
            </a:r>
            <a:r>
              <a:rPr lang="es-MX" dirty="0"/>
              <a:t>oertura y finaliza con otro de conclusión o de resolución. </a:t>
            </a:r>
          </a:p>
          <a:p>
            <a:endParaRPr lang="es-ES" dirty="0"/>
          </a:p>
        </p:txBody>
      </p:sp>
    </p:spTree>
    <p:extLst>
      <p:ext uri="{BB962C8B-B14F-4D97-AF65-F5344CB8AC3E}">
        <p14:creationId xmlns:p14="http://schemas.microsoft.com/office/powerpoint/2010/main" val="3860106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algn="just"/>
            <a:r>
              <a:rPr lang="es-ES" dirty="0">
                <a:solidFill>
                  <a:srgbClr val="000000"/>
                </a:solidFill>
              </a:rPr>
              <a:t>De acuerdo a la Norma Internacional General de Descripción Archivística (ISAD G), el expediente se define como una unidad organizada de documentos agrupados juntos para uso en la gestión del productor o en el proceso de organización archivística, debido a que se relacionan con un mismo asunto o trámite.</a:t>
            </a:r>
          </a:p>
          <a:p>
            <a:pPr algn="just"/>
            <a:endParaRPr lang="es-ES" dirty="0">
              <a:solidFill>
                <a:srgbClr val="000000"/>
              </a:solidFill>
            </a:endParaRPr>
          </a:p>
          <a:p>
            <a:pPr algn="just"/>
            <a:r>
              <a:rPr lang="es-ES" b="1" u="sng" dirty="0"/>
              <a:t>El expediente es la unidad de instalación de los archivos. </a:t>
            </a:r>
            <a:r>
              <a:rPr lang="es-ES" dirty="0"/>
              <a:t>como el libro lo es de las bibliotecas. </a:t>
            </a:r>
            <a:endParaRPr lang="es-ES" u="sng" dirty="0"/>
          </a:p>
          <a:p>
            <a:endParaRPr lang="es-ES" dirty="0"/>
          </a:p>
        </p:txBody>
      </p:sp>
    </p:spTree>
    <p:extLst>
      <p:ext uri="{BB962C8B-B14F-4D97-AF65-F5344CB8AC3E}">
        <p14:creationId xmlns:p14="http://schemas.microsoft.com/office/powerpoint/2010/main" val="3518954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535310"/>
            <a:ext cx="8042276" cy="5408291"/>
          </a:xfrm>
        </p:spPr>
        <p:txBody>
          <a:bodyPr>
            <a:normAutofit fontScale="70000" lnSpcReduction="20000"/>
          </a:bodyPr>
          <a:lstStyle/>
          <a:p>
            <a:pPr algn="just"/>
            <a:r>
              <a:rPr lang="es-ES" sz="2800" dirty="0">
                <a:solidFill>
                  <a:srgbClr val="000000"/>
                </a:solidFill>
              </a:rPr>
              <a:t>Los expedientes son productos administrativos y archivísticos que deben cumplir con una serie de requisitos que le dan su esencia, su identidad y su razón de ser. </a:t>
            </a:r>
          </a:p>
          <a:p>
            <a:pPr algn="just"/>
            <a:r>
              <a:rPr lang="es-ES" sz="2800" dirty="0">
                <a:solidFill>
                  <a:srgbClr val="000000"/>
                </a:solidFill>
              </a:rPr>
              <a:t>Los elementos básicos que constituyen el carácter de los expedientes tenemos que considerar los siguientes:</a:t>
            </a:r>
          </a:p>
          <a:p>
            <a:pPr algn="just"/>
            <a:endParaRPr lang="es-ES" sz="3200" dirty="0">
              <a:solidFill>
                <a:srgbClr val="000000"/>
              </a:solidFill>
            </a:endParaRPr>
          </a:p>
          <a:p>
            <a:pPr algn="just"/>
            <a:r>
              <a:rPr lang="es-ES" dirty="0">
                <a:solidFill>
                  <a:srgbClr val="000000"/>
                </a:solidFill>
              </a:rPr>
              <a:t>- Carácter seriado: ya que cada expediente se produce uno a uno de acuerdo a la función o atribución de la Unidad Administrativa.</a:t>
            </a:r>
          </a:p>
          <a:p>
            <a:pPr algn="just"/>
            <a:r>
              <a:rPr lang="es-ES" dirty="0">
                <a:solidFill>
                  <a:srgbClr val="000000"/>
                </a:solidFill>
              </a:rPr>
              <a:t>- Carácter orgánico: son parte de toda un todo estructurado, deben su existencia una institución que los produjo y sólo alcanzan sentido al interrelacionarse.</a:t>
            </a:r>
          </a:p>
          <a:p>
            <a:pPr algn="just"/>
            <a:r>
              <a:rPr lang="es-ES" dirty="0">
                <a:solidFill>
                  <a:srgbClr val="000000"/>
                </a:solidFill>
              </a:rPr>
              <a:t>- Carácter de originalidad: la información que contiene es única y no renovable, a diferencia de otros documentos múltiples, como libros o revistas.</a:t>
            </a:r>
          </a:p>
          <a:p>
            <a:pPr algn="just"/>
            <a:r>
              <a:rPr lang="es-ES" dirty="0">
                <a:solidFill>
                  <a:srgbClr val="000000"/>
                </a:solidFill>
              </a:rPr>
              <a:t>- Carácter testimonial: los expedientes proporcionan la evidencia “oficial” de la actividad que registran, por lo que deben de ser confiables la que dependen de su integración. </a:t>
            </a:r>
          </a:p>
          <a:p>
            <a:endParaRPr lang="es-ES" dirty="0"/>
          </a:p>
        </p:txBody>
      </p:sp>
    </p:spTree>
    <p:extLst>
      <p:ext uri="{BB962C8B-B14F-4D97-AF65-F5344CB8AC3E}">
        <p14:creationId xmlns:p14="http://schemas.microsoft.com/office/powerpoint/2010/main" val="2656210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1091611"/>
            <a:ext cx="8042276" cy="4681337"/>
          </a:xfrm>
        </p:spPr>
        <p:txBody>
          <a:bodyPr>
            <a:normAutofit fontScale="40000" lnSpcReduction="20000"/>
          </a:bodyPr>
          <a:lstStyle/>
          <a:p>
            <a:pPr>
              <a:lnSpc>
                <a:spcPct val="80000"/>
              </a:lnSpc>
              <a:buFont typeface="Arial" pitchFamily="34" charset="0"/>
              <a:buNone/>
            </a:pPr>
            <a:endParaRPr lang="es-ES_tradnl" sz="6400" dirty="0">
              <a:solidFill>
                <a:srgbClr val="000000"/>
              </a:solidFill>
            </a:endParaRPr>
          </a:p>
          <a:p>
            <a:pPr indent="-7938" algn="just">
              <a:lnSpc>
                <a:spcPct val="80000"/>
              </a:lnSpc>
              <a:buFont typeface="Arial" pitchFamily="34" charset="0"/>
              <a:buNone/>
            </a:pPr>
            <a:r>
              <a:rPr lang="es-MX" sz="6400" dirty="0" smtClean="0">
                <a:solidFill>
                  <a:srgbClr val="000000"/>
                </a:solidFill>
              </a:rPr>
              <a:t>Los </a:t>
            </a:r>
            <a:r>
              <a:rPr lang="es-MX" sz="6400" dirty="0">
                <a:solidFill>
                  <a:srgbClr val="000000"/>
                </a:solidFill>
              </a:rPr>
              <a:t>documentos son el soporte de</a:t>
            </a:r>
            <a:r>
              <a:rPr lang="es-MX" sz="6400" dirty="0" smtClean="0">
                <a:solidFill>
                  <a:srgbClr val="000000"/>
                </a:solidFill>
              </a:rPr>
              <a:t>:</a:t>
            </a:r>
            <a:endParaRPr lang="es-MX" sz="6400" dirty="0">
              <a:solidFill>
                <a:srgbClr val="000000"/>
              </a:solidFill>
            </a:endParaRPr>
          </a:p>
          <a:p>
            <a:pPr algn="just">
              <a:lnSpc>
                <a:spcPct val="80000"/>
              </a:lnSpc>
            </a:pPr>
            <a:r>
              <a:rPr lang="es-MX" sz="6400" dirty="0">
                <a:solidFill>
                  <a:srgbClr val="000000"/>
                </a:solidFill>
              </a:rPr>
              <a:t>La información: que sirve como referencia  y antecedente para fundamentar una resolución.</a:t>
            </a:r>
          </a:p>
          <a:p>
            <a:pPr algn="just">
              <a:lnSpc>
                <a:spcPct val="80000"/>
              </a:lnSpc>
            </a:pPr>
            <a:endParaRPr lang="es-MX" sz="6400" dirty="0">
              <a:solidFill>
                <a:srgbClr val="000000"/>
              </a:solidFill>
            </a:endParaRPr>
          </a:p>
          <a:p>
            <a:pPr algn="just">
              <a:lnSpc>
                <a:spcPct val="80000"/>
              </a:lnSpc>
            </a:pPr>
            <a:r>
              <a:rPr lang="es-MX" sz="6400" dirty="0">
                <a:solidFill>
                  <a:srgbClr val="000000"/>
                </a:solidFill>
              </a:rPr>
              <a:t>La resolución  administrativa: su objetivo final, es la determinación fija y decisiva adoptada respecto el asunto planteado en el expediente.</a:t>
            </a:r>
          </a:p>
          <a:p>
            <a:pPr algn="just">
              <a:lnSpc>
                <a:spcPct val="80000"/>
              </a:lnSpc>
            </a:pPr>
            <a:endParaRPr lang="es-MX" sz="6400" dirty="0">
              <a:solidFill>
                <a:srgbClr val="000000"/>
              </a:solidFill>
            </a:endParaRPr>
          </a:p>
          <a:p>
            <a:pPr algn="just">
              <a:lnSpc>
                <a:spcPct val="80000"/>
              </a:lnSpc>
            </a:pPr>
            <a:r>
              <a:rPr lang="es-MX" sz="6400" dirty="0">
                <a:solidFill>
                  <a:srgbClr val="000000"/>
                </a:solidFill>
              </a:rPr>
              <a:t>La ejecución: en su caso, son las actuaciones encaminadas a cumplir  los efectos de la resolución adoptada.</a:t>
            </a:r>
          </a:p>
          <a:p>
            <a:endParaRPr lang="es-ES" dirty="0">
              <a:solidFill>
                <a:srgbClr val="000000"/>
              </a:solidFill>
            </a:endParaRPr>
          </a:p>
        </p:txBody>
      </p:sp>
    </p:spTree>
    <p:extLst>
      <p:ext uri="{BB962C8B-B14F-4D97-AF65-F5344CB8AC3E}">
        <p14:creationId xmlns:p14="http://schemas.microsoft.com/office/powerpoint/2010/main" val="368111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9275" y="682258"/>
            <a:ext cx="8042276" cy="5261343"/>
          </a:xfrm>
        </p:spPr>
        <p:txBody>
          <a:bodyPr>
            <a:normAutofit fontScale="92500" lnSpcReduction="10000"/>
          </a:bodyPr>
          <a:lstStyle/>
          <a:p>
            <a:pPr>
              <a:lnSpc>
                <a:spcPct val="80000"/>
              </a:lnSpc>
              <a:buFont typeface="Arial" pitchFamily="34" charset="0"/>
              <a:buNone/>
            </a:pPr>
            <a:endParaRPr lang="es-MX" dirty="0">
              <a:latin typeface="Arial"/>
              <a:cs typeface="Arial"/>
            </a:endParaRPr>
          </a:p>
          <a:p>
            <a:pPr indent="-7938">
              <a:lnSpc>
                <a:spcPct val="80000"/>
              </a:lnSpc>
              <a:buFont typeface="Arial" pitchFamily="34" charset="0"/>
              <a:buNone/>
            </a:pPr>
            <a:r>
              <a:rPr lang="es-MX" dirty="0">
                <a:latin typeface="Arial"/>
                <a:cs typeface="Arial"/>
              </a:rPr>
              <a:t>Por su tradición son:</a:t>
            </a:r>
          </a:p>
          <a:p>
            <a:pPr>
              <a:lnSpc>
                <a:spcPct val="80000"/>
              </a:lnSpc>
            </a:pPr>
            <a:endParaRPr lang="es-MX" dirty="0">
              <a:latin typeface="Arial"/>
              <a:cs typeface="Arial"/>
            </a:endParaRPr>
          </a:p>
          <a:p>
            <a:pPr algn="just">
              <a:lnSpc>
                <a:spcPct val="80000"/>
              </a:lnSpc>
            </a:pPr>
            <a:r>
              <a:rPr lang="es-MX" u="sng" dirty="0">
                <a:latin typeface="Arial"/>
                <a:cs typeface="Arial"/>
              </a:rPr>
              <a:t>Los documentos originales</a:t>
            </a:r>
            <a:r>
              <a:rPr lang="es-MX" dirty="0">
                <a:latin typeface="Arial"/>
                <a:cs typeface="Arial"/>
              </a:rPr>
              <a:t>:  en principio no han </a:t>
            </a:r>
            <a:r>
              <a:rPr lang="es-MX" dirty="0" smtClean="0">
                <a:latin typeface="Arial"/>
                <a:cs typeface="Arial"/>
              </a:rPr>
              <a:t>sido </a:t>
            </a:r>
            <a:r>
              <a:rPr lang="es-MX" dirty="0">
                <a:latin typeface="Arial"/>
                <a:cs typeface="Arial"/>
              </a:rPr>
              <a:t>elaborados en la oficina, sino recibidos del exterior o de otra oficina, aunque no siempre</a:t>
            </a:r>
            <a:r>
              <a:rPr lang="es-MX" dirty="0" smtClean="0">
                <a:latin typeface="Arial"/>
                <a:cs typeface="Arial"/>
              </a:rPr>
              <a:t>.</a:t>
            </a:r>
            <a:endParaRPr lang="es-MX" dirty="0">
              <a:latin typeface="Arial"/>
              <a:cs typeface="Arial"/>
            </a:endParaRPr>
          </a:p>
          <a:p>
            <a:pPr>
              <a:lnSpc>
                <a:spcPct val="80000"/>
              </a:lnSpc>
            </a:pPr>
            <a:endParaRPr lang="es-MX" dirty="0">
              <a:latin typeface="Arial"/>
              <a:cs typeface="Arial"/>
            </a:endParaRPr>
          </a:p>
          <a:p>
            <a:pPr algn="just">
              <a:lnSpc>
                <a:spcPct val="80000"/>
              </a:lnSpc>
            </a:pPr>
            <a:r>
              <a:rPr lang="es-MX" u="sng" dirty="0">
                <a:latin typeface="Arial"/>
                <a:cs typeface="Arial"/>
              </a:rPr>
              <a:t>Los documentos no originales</a:t>
            </a:r>
            <a:r>
              <a:rPr lang="es-MX" dirty="0">
                <a:latin typeface="Arial"/>
                <a:cs typeface="Arial"/>
              </a:rPr>
              <a:t>: suelen corresponder a la oficina tramitante y se conservan a efectos de referencia y como acuse de los trámites enviados.  </a:t>
            </a:r>
          </a:p>
          <a:p>
            <a:pPr algn="just">
              <a:lnSpc>
                <a:spcPct val="80000"/>
              </a:lnSpc>
              <a:buFont typeface="Century Gothic" pitchFamily="34" charset="0"/>
              <a:buAutoNum type="arabicPeriod"/>
            </a:pPr>
            <a:endParaRPr lang="es-ES" sz="1600" dirty="0">
              <a:latin typeface="Arial"/>
              <a:cs typeface="Arial"/>
            </a:endParaRPr>
          </a:p>
          <a:p>
            <a:pPr algn="just">
              <a:lnSpc>
                <a:spcPct val="80000"/>
              </a:lnSpc>
            </a:pPr>
            <a:r>
              <a:rPr lang="es-MX" u="sng" dirty="0">
                <a:latin typeface="Arial"/>
                <a:cs typeface="Arial"/>
              </a:rPr>
              <a:t>Los documentos marginales</a:t>
            </a:r>
            <a:r>
              <a:rPr lang="es-MX" dirty="0">
                <a:latin typeface="Arial"/>
                <a:cs typeface="Arial"/>
              </a:rPr>
              <a:t>: documentos de ayuda a la tramitación, tales como notas, oficios de remisión.</a:t>
            </a:r>
          </a:p>
          <a:p>
            <a:endParaRPr lang="es-ES" dirty="0">
              <a:latin typeface="Arial"/>
              <a:cs typeface="Arial"/>
            </a:endParaRPr>
          </a:p>
        </p:txBody>
      </p:sp>
    </p:spTree>
    <p:extLst>
      <p:ext uri="{BB962C8B-B14F-4D97-AF65-F5344CB8AC3E}">
        <p14:creationId xmlns:p14="http://schemas.microsoft.com/office/powerpoint/2010/main" val="383705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dirty="0">
                <a:solidFill>
                  <a:srgbClr val="000000"/>
                </a:solidFill>
              </a:rPr>
              <a:t>El número de inventario del expediente </a:t>
            </a:r>
            <a:br>
              <a:rPr lang="es-ES" sz="3200" dirty="0">
                <a:solidFill>
                  <a:srgbClr val="000000"/>
                </a:solidFill>
              </a:rPr>
            </a:br>
            <a:endParaRPr lang="es-ES" sz="3200" dirty="0"/>
          </a:p>
        </p:txBody>
      </p:sp>
      <p:sp>
        <p:nvSpPr>
          <p:cNvPr id="3" name="Marcador de contenido 2"/>
          <p:cNvSpPr>
            <a:spLocks noGrp="1"/>
          </p:cNvSpPr>
          <p:nvPr>
            <p:ph idx="1"/>
          </p:nvPr>
        </p:nvSpPr>
        <p:spPr/>
        <p:txBody>
          <a:bodyPr>
            <a:normAutofit fontScale="85000" lnSpcReduction="20000"/>
          </a:bodyPr>
          <a:lstStyle/>
          <a:p>
            <a:pPr algn="just"/>
            <a:r>
              <a:rPr lang="es-ES" dirty="0">
                <a:solidFill>
                  <a:srgbClr val="000000"/>
                </a:solidFill>
              </a:rPr>
              <a:t>Todo expediente, al ser un bien nacional requiere contar con un número de inventario, mismo que será un registro de origen o de identidad de la administración </a:t>
            </a:r>
            <a:r>
              <a:rPr lang="es-ES">
                <a:solidFill>
                  <a:srgbClr val="000000"/>
                </a:solidFill>
              </a:rPr>
              <a:t>pública</a:t>
            </a:r>
            <a:r>
              <a:rPr lang="es-ES" smtClean="0">
                <a:solidFill>
                  <a:srgbClr val="000000"/>
                </a:solidFill>
              </a:rPr>
              <a:t>.</a:t>
            </a:r>
            <a:endParaRPr lang="es-ES" dirty="0">
              <a:solidFill>
                <a:srgbClr val="000000"/>
              </a:solidFill>
            </a:endParaRPr>
          </a:p>
          <a:p>
            <a:pPr algn="just"/>
            <a:r>
              <a:rPr lang="es-ES" dirty="0">
                <a:solidFill>
                  <a:srgbClr val="000000"/>
                </a:solidFill>
              </a:rPr>
              <a:t>El número de inventario del expediente está estrechamente relacionado con la clasificación archivística por funciones, ya que se forma con los códigos de la propia clasificación archivística. </a:t>
            </a:r>
          </a:p>
          <a:p>
            <a:pPr algn="just"/>
            <a:r>
              <a:rPr lang="es-ES" dirty="0">
                <a:solidFill>
                  <a:srgbClr val="000000"/>
                </a:solidFill>
              </a:rPr>
              <a:t>El número de inventario se forma: con el código de clasificación de la sección documental, más el código de clasificación de la subsección en caso de existir, más el código de clasificación de la serie documental, más el código de clasificación de la subserie documental en caso de existir, más el numero corrido del expediente, más el año de apertura del expediente.  </a:t>
            </a:r>
          </a:p>
          <a:p>
            <a:endParaRPr lang="es-ES" dirty="0"/>
          </a:p>
        </p:txBody>
      </p:sp>
    </p:spTree>
    <p:extLst>
      <p:ext uri="{BB962C8B-B14F-4D97-AF65-F5344CB8AC3E}">
        <p14:creationId xmlns:p14="http://schemas.microsoft.com/office/powerpoint/2010/main" val="36389087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sa">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Brisa.thmx</Template>
  <TotalTime>22</TotalTime>
  <Words>780</Words>
  <Application>Microsoft Office PowerPoint</Application>
  <PresentationFormat>Presentación en pantalla (4:3)</PresentationFormat>
  <Paragraphs>55</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Brisa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El número de inventario del expediente  </vt:lpstr>
      <vt:lpstr>Presentación de PowerPoint</vt:lpstr>
      <vt:lpstr>Presentación de PowerPoint</vt:lpstr>
    </vt:vector>
  </TitlesOfParts>
  <Company>EMAAC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 Nacif Mina</dc:creator>
  <cp:lastModifiedBy>Cristian</cp:lastModifiedBy>
  <cp:revision>9</cp:revision>
  <dcterms:created xsi:type="dcterms:W3CDTF">2016-06-08T15:02:56Z</dcterms:created>
  <dcterms:modified xsi:type="dcterms:W3CDTF">2017-01-26T15:41:40Z</dcterms:modified>
</cp:coreProperties>
</file>