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9" r:id="rId5"/>
    <p:sldId id="285" r:id="rId6"/>
    <p:sldId id="260" r:id="rId7"/>
    <p:sldId id="261" r:id="rId8"/>
    <p:sldId id="264" r:id="rId9"/>
    <p:sldId id="277" r:id="rId10"/>
    <p:sldId id="269" r:id="rId11"/>
    <p:sldId id="270" r:id="rId12"/>
    <p:sldId id="271" r:id="rId13"/>
    <p:sldId id="273" r:id="rId14"/>
    <p:sldId id="272" r:id="rId15"/>
    <p:sldId id="278" r:id="rId16"/>
    <p:sldId id="288" r:id="rId17"/>
    <p:sldId id="292" r:id="rId18"/>
    <p:sldId id="280" r:id="rId19"/>
    <p:sldId id="294" r:id="rId20"/>
    <p:sldId id="299" r:id="rId21"/>
    <p:sldId id="300" r:id="rId22"/>
    <p:sldId id="301" r:id="rId23"/>
    <p:sldId id="284" r:id="rId24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86" autoAdjust="0"/>
  </p:normalViewPr>
  <p:slideViewPr>
    <p:cSldViewPr snapToGrid="0" showGuides="1">
      <p:cViewPr varScale="1">
        <p:scale>
          <a:sx n="66" d="100"/>
          <a:sy n="66" d="100"/>
        </p:scale>
        <p:origin x="7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0E1535-C6CD-4347-A1F8-9741A7154920}" type="doc">
      <dgm:prSet loTypeId="urn:microsoft.com/office/officeart/2005/8/layout/hList1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AD4A3971-D5AF-40AD-94DA-B18DA935D4D4}">
      <dgm:prSet custT="1"/>
      <dgm:spPr/>
      <dgm:t>
        <a:bodyPr/>
        <a:lstStyle/>
        <a:p>
          <a:pPr algn="r" rtl="0"/>
          <a:r>
            <a:rPr lang="es-MX" sz="2400" b="1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dirty="0">
            <a:solidFill>
              <a:srgbClr val="FF33CC"/>
            </a:solidFill>
            <a:latin typeface="Arial Narrow" panose="020B0606020202030204" pitchFamily="34" charset="0"/>
          </a:endParaRPr>
        </a:p>
      </dgm:t>
    </dgm:pt>
    <dgm:pt modelId="{51CCAF6C-0C70-4B35-9FE8-3F96A2040CA9}" type="parTrans" cxnId="{1BE7557D-7333-44DA-AF82-B34DA252B62A}">
      <dgm:prSet/>
      <dgm:spPr/>
      <dgm:t>
        <a:bodyPr/>
        <a:lstStyle/>
        <a:p>
          <a:endParaRPr lang="es-MX"/>
        </a:p>
      </dgm:t>
    </dgm:pt>
    <dgm:pt modelId="{6B8E362C-2178-4BB1-9D56-A874E0AB7593}" type="sibTrans" cxnId="{1BE7557D-7333-44DA-AF82-B34DA252B62A}">
      <dgm:prSet/>
      <dgm:spPr/>
      <dgm:t>
        <a:bodyPr/>
        <a:lstStyle/>
        <a:p>
          <a:endParaRPr lang="es-MX"/>
        </a:p>
      </dgm:t>
    </dgm:pt>
    <dgm:pt modelId="{94D694B2-7FBB-4AAC-BE77-98EC65EE841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Ámbito </a:t>
          </a:r>
          <a:r>
            <a:rPr lang="es-MX" sz="1600" dirty="0" smtClean="0">
              <a:latin typeface="Arial Narrow" panose="020B0606020202030204" pitchFamily="34" charset="0"/>
            </a:rPr>
            <a:t>gubernamental (Convenio SEDESOL, </a:t>
          </a:r>
          <a:r>
            <a:rPr lang="es-MX" sz="1600" dirty="0" err="1" smtClean="0">
              <a:latin typeface="Arial Narrow" panose="020B0606020202030204" pitchFamily="34" charset="0"/>
            </a:rPr>
            <a:t>OPLE</a:t>
          </a:r>
          <a:r>
            <a:rPr lang="es-MX" sz="1600" dirty="0" smtClean="0">
              <a:latin typeface="Arial Narrow" panose="020B0606020202030204" pitchFamily="34" charset="0"/>
            </a:rPr>
            <a:t>, </a:t>
          </a:r>
          <a:r>
            <a:rPr lang="es-MX" sz="1600" dirty="0" err="1" smtClean="0">
              <a:latin typeface="Arial Narrow" panose="020B0606020202030204" pitchFamily="34" charset="0"/>
            </a:rPr>
            <a:t>FEPADE</a:t>
          </a:r>
          <a:r>
            <a:rPr lang="es-MX" sz="1600" dirty="0" smtClean="0">
              <a:latin typeface="Arial Narrow" panose="020B0606020202030204" pitchFamily="34" charset="0"/>
            </a:rPr>
            <a:t>, GOBIERNO DEL ESTADO)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4493D7E8-1CCD-46C5-8DCB-A39F5B2A7FD4}" type="parTrans" cxnId="{0FC87692-1F0C-48E6-868F-B044756050D2}">
      <dgm:prSet/>
      <dgm:spPr/>
      <dgm:t>
        <a:bodyPr/>
        <a:lstStyle/>
        <a:p>
          <a:endParaRPr lang="es-MX"/>
        </a:p>
      </dgm:t>
    </dgm:pt>
    <dgm:pt modelId="{4322BDF9-CAC8-4738-AAD5-385977480C5B}" type="sibTrans" cxnId="{0FC87692-1F0C-48E6-868F-B044756050D2}">
      <dgm:prSet/>
      <dgm:spPr/>
      <dgm:t>
        <a:bodyPr/>
        <a:lstStyle/>
        <a:p>
          <a:endParaRPr lang="es-MX"/>
        </a:p>
      </dgm:t>
    </dgm:pt>
    <dgm:pt modelId="{7140A454-8DBB-4002-B40B-A4705BA0439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Política pública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3A933B03-04FE-4886-9B81-8D9F14BA94E8}" type="sibTrans" cxnId="{E26307BA-185F-478B-AC30-0C931F06C606}">
      <dgm:prSet/>
      <dgm:spPr/>
      <dgm:t>
        <a:bodyPr/>
        <a:lstStyle/>
        <a:p>
          <a:endParaRPr lang="es-MX"/>
        </a:p>
      </dgm:t>
    </dgm:pt>
    <dgm:pt modelId="{BF6E0A63-E6E6-4D67-B7D4-E84A5CC5152D}" type="parTrans" cxnId="{E26307BA-185F-478B-AC30-0C931F06C606}">
      <dgm:prSet/>
      <dgm:spPr/>
      <dgm:t>
        <a:bodyPr/>
        <a:lstStyle/>
        <a:p>
          <a:endParaRPr lang="es-MX"/>
        </a:p>
      </dgm:t>
    </dgm:pt>
    <dgm:pt modelId="{F9D336D7-0F4E-4681-BE53-904E32DE0688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Transparencia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91E133E7-0EE5-4753-95CA-43AAC07E63C1}" type="parTrans" cxnId="{50DA2FE3-9674-4586-9FAC-7151652357AF}">
      <dgm:prSet/>
      <dgm:spPr/>
      <dgm:t>
        <a:bodyPr/>
        <a:lstStyle/>
        <a:p>
          <a:endParaRPr lang="es-MX"/>
        </a:p>
      </dgm:t>
    </dgm:pt>
    <dgm:pt modelId="{0E1B30A9-DA89-4076-A7D1-960645059C22}" type="sibTrans" cxnId="{50DA2FE3-9674-4586-9FAC-7151652357AF}">
      <dgm:prSet/>
      <dgm:spPr/>
      <dgm:t>
        <a:bodyPr/>
        <a:lstStyle/>
        <a:p>
          <a:endParaRPr lang="es-MX"/>
        </a:p>
      </dgm:t>
    </dgm:pt>
    <dgm:pt modelId="{CF0FF36F-D414-4EF7-987C-CB53231A57C8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Responsabilidad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40ABF4EC-58D7-467E-869A-2F3238A67557}" type="parTrans" cxnId="{AE3A7822-6BB5-4E6E-9128-EC6856F35270}">
      <dgm:prSet/>
      <dgm:spPr/>
      <dgm:t>
        <a:bodyPr/>
        <a:lstStyle/>
        <a:p>
          <a:endParaRPr lang="es-MX"/>
        </a:p>
      </dgm:t>
    </dgm:pt>
    <dgm:pt modelId="{6B717053-518F-42AB-A149-08655E2F054F}" type="sibTrans" cxnId="{AE3A7822-6BB5-4E6E-9128-EC6856F35270}">
      <dgm:prSet/>
      <dgm:spPr/>
      <dgm:t>
        <a:bodyPr/>
        <a:lstStyle/>
        <a:p>
          <a:endParaRPr lang="es-MX"/>
        </a:p>
      </dgm:t>
    </dgm:pt>
    <dgm:pt modelId="{CB5D4F83-4AEA-437A-BE3C-E443944B3C75}" type="pres">
      <dgm:prSet presAssocID="{4B0E1535-C6CD-4347-A1F8-9741A7154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1D62DC-31DC-4557-9EF5-3D831BEBDB28}" type="pres">
      <dgm:prSet presAssocID="{AD4A3971-D5AF-40AD-94DA-B18DA935D4D4}" presName="composite" presStyleCnt="0"/>
      <dgm:spPr/>
    </dgm:pt>
    <dgm:pt modelId="{7681BFEE-4BC3-4FF3-ACB8-84D6860E7BDF}" type="pres">
      <dgm:prSet presAssocID="{AD4A3971-D5AF-40AD-94DA-B18DA935D4D4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73D4B4-BF1F-46F8-9BBE-41FEE34859C8}" type="pres">
      <dgm:prSet presAssocID="{AD4A3971-D5AF-40AD-94DA-B18DA935D4D4}" presName="desTx" presStyleLbl="alignAccFollowNode1" presStyleIdx="0" presStyleCnt="1" custScaleY="100000" custLinFactNeighborX="12494" custLinFactNeighborY="10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A76022C-95E4-442C-B656-89CD6D3926E3}" type="presOf" srcId="{F9D336D7-0F4E-4681-BE53-904E32DE0688}" destId="{8A73D4B4-BF1F-46F8-9BBE-41FEE34859C8}" srcOrd="0" destOrd="2" presId="urn:microsoft.com/office/officeart/2005/8/layout/hList1"/>
    <dgm:cxn modelId="{61A5212F-D62C-42B8-B723-2F07D3BEE20E}" type="presOf" srcId="{4B0E1535-C6CD-4347-A1F8-9741A7154920}" destId="{CB5D4F83-4AEA-437A-BE3C-E443944B3C75}" srcOrd="0" destOrd="0" presId="urn:microsoft.com/office/officeart/2005/8/layout/hList1"/>
    <dgm:cxn modelId="{BE7872D8-5DA8-4786-A1FA-9EFC8843B4B7}" type="presOf" srcId="{CF0FF36F-D414-4EF7-987C-CB53231A57C8}" destId="{8A73D4B4-BF1F-46F8-9BBE-41FEE34859C8}" srcOrd="0" destOrd="3" presId="urn:microsoft.com/office/officeart/2005/8/layout/hList1"/>
    <dgm:cxn modelId="{E26307BA-185F-478B-AC30-0C931F06C606}" srcId="{AD4A3971-D5AF-40AD-94DA-B18DA935D4D4}" destId="{7140A454-8DBB-4002-B40B-A4705BA04394}" srcOrd="0" destOrd="0" parTransId="{BF6E0A63-E6E6-4D67-B7D4-E84A5CC5152D}" sibTransId="{3A933B03-04FE-4886-9B81-8D9F14BA94E8}"/>
    <dgm:cxn modelId="{F77EF7AF-7D3D-4DE7-A1AE-84167393C4BF}" type="presOf" srcId="{94D694B2-7FBB-4AAC-BE77-98EC65EE8414}" destId="{8A73D4B4-BF1F-46F8-9BBE-41FEE34859C8}" srcOrd="0" destOrd="1" presId="urn:microsoft.com/office/officeart/2005/8/layout/hList1"/>
    <dgm:cxn modelId="{1BE7557D-7333-44DA-AF82-B34DA252B62A}" srcId="{4B0E1535-C6CD-4347-A1F8-9741A7154920}" destId="{AD4A3971-D5AF-40AD-94DA-B18DA935D4D4}" srcOrd="0" destOrd="0" parTransId="{51CCAF6C-0C70-4B35-9FE8-3F96A2040CA9}" sibTransId="{6B8E362C-2178-4BB1-9D56-A874E0AB7593}"/>
    <dgm:cxn modelId="{0FC87692-1F0C-48E6-868F-B044756050D2}" srcId="{AD4A3971-D5AF-40AD-94DA-B18DA935D4D4}" destId="{94D694B2-7FBB-4AAC-BE77-98EC65EE8414}" srcOrd="1" destOrd="0" parTransId="{4493D7E8-1CCD-46C5-8DCB-A39F5B2A7FD4}" sibTransId="{4322BDF9-CAC8-4738-AAD5-385977480C5B}"/>
    <dgm:cxn modelId="{AE3A7822-6BB5-4E6E-9128-EC6856F35270}" srcId="{AD4A3971-D5AF-40AD-94DA-B18DA935D4D4}" destId="{CF0FF36F-D414-4EF7-987C-CB53231A57C8}" srcOrd="3" destOrd="0" parTransId="{40ABF4EC-58D7-467E-869A-2F3238A67557}" sibTransId="{6B717053-518F-42AB-A149-08655E2F054F}"/>
    <dgm:cxn modelId="{BF3A0297-570B-4C71-967A-56BDEA52AD9C}" type="presOf" srcId="{AD4A3971-D5AF-40AD-94DA-B18DA935D4D4}" destId="{7681BFEE-4BC3-4FF3-ACB8-84D6860E7BDF}" srcOrd="0" destOrd="0" presId="urn:microsoft.com/office/officeart/2005/8/layout/hList1"/>
    <dgm:cxn modelId="{09D0C0D5-1DC1-45DE-8683-0D3A4BAA8156}" type="presOf" srcId="{7140A454-8DBB-4002-B40B-A4705BA04394}" destId="{8A73D4B4-BF1F-46F8-9BBE-41FEE34859C8}" srcOrd="0" destOrd="0" presId="urn:microsoft.com/office/officeart/2005/8/layout/hList1"/>
    <dgm:cxn modelId="{50DA2FE3-9674-4586-9FAC-7151652357AF}" srcId="{AD4A3971-D5AF-40AD-94DA-B18DA935D4D4}" destId="{F9D336D7-0F4E-4681-BE53-904E32DE0688}" srcOrd="2" destOrd="0" parTransId="{91E133E7-0EE5-4753-95CA-43AAC07E63C1}" sibTransId="{0E1B30A9-DA89-4076-A7D1-960645059C22}"/>
    <dgm:cxn modelId="{40C83439-9E4B-4E19-8D87-0A89D08AD2CA}" type="presParOf" srcId="{CB5D4F83-4AEA-437A-BE3C-E443944B3C75}" destId="{2C1D62DC-31DC-4557-9EF5-3D831BEBDB28}" srcOrd="0" destOrd="0" presId="urn:microsoft.com/office/officeart/2005/8/layout/hList1"/>
    <dgm:cxn modelId="{3D04740A-0E5B-4DD9-B741-24F2AF263DC0}" type="presParOf" srcId="{2C1D62DC-31DC-4557-9EF5-3D831BEBDB28}" destId="{7681BFEE-4BC3-4FF3-ACB8-84D6860E7BDF}" srcOrd="0" destOrd="0" presId="urn:microsoft.com/office/officeart/2005/8/layout/hList1"/>
    <dgm:cxn modelId="{7B8C54A8-B088-466A-A81F-FBC0641F52CE}" type="presParOf" srcId="{2C1D62DC-31DC-4557-9EF5-3D831BEBDB28}" destId="{8A73D4B4-BF1F-46F8-9BBE-41FEE34859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0E1535-C6CD-4347-A1F8-9741A7154920}" type="doc">
      <dgm:prSet loTypeId="urn:microsoft.com/office/officeart/2005/8/layout/hList1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AD4A3971-D5AF-40AD-94DA-B18DA935D4D4}">
      <dgm:prSet custT="1"/>
      <dgm:spPr/>
      <dgm:t>
        <a:bodyPr/>
        <a:lstStyle/>
        <a:p>
          <a:pPr algn="r" rtl="0"/>
          <a:r>
            <a:rPr lang="es-MX" sz="2400" b="1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dirty="0">
            <a:solidFill>
              <a:srgbClr val="FF33CC"/>
            </a:solidFill>
            <a:latin typeface="Arial Narrow" panose="020B0606020202030204" pitchFamily="34" charset="0"/>
          </a:endParaRPr>
        </a:p>
      </dgm:t>
    </dgm:pt>
    <dgm:pt modelId="{51CCAF6C-0C70-4B35-9FE8-3F96A2040CA9}" type="parTrans" cxnId="{1BE7557D-7333-44DA-AF82-B34DA252B62A}">
      <dgm:prSet/>
      <dgm:spPr/>
      <dgm:t>
        <a:bodyPr/>
        <a:lstStyle/>
        <a:p>
          <a:endParaRPr lang="es-MX"/>
        </a:p>
      </dgm:t>
    </dgm:pt>
    <dgm:pt modelId="{6B8E362C-2178-4BB1-9D56-A874E0AB7593}" type="sibTrans" cxnId="{1BE7557D-7333-44DA-AF82-B34DA252B62A}">
      <dgm:prSet/>
      <dgm:spPr/>
      <dgm:t>
        <a:bodyPr/>
        <a:lstStyle/>
        <a:p>
          <a:endParaRPr lang="es-MX"/>
        </a:p>
      </dgm:t>
    </dgm:pt>
    <dgm:pt modelId="{7140A454-8DBB-4002-B40B-A4705BA0439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Legalidad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3A933B03-04FE-4886-9B81-8D9F14BA94E8}" type="sibTrans" cxnId="{E26307BA-185F-478B-AC30-0C931F06C606}">
      <dgm:prSet/>
      <dgm:spPr/>
      <dgm:t>
        <a:bodyPr/>
        <a:lstStyle/>
        <a:p>
          <a:endParaRPr lang="es-MX"/>
        </a:p>
      </dgm:t>
    </dgm:pt>
    <dgm:pt modelId="{BF6E0A63-E6E6-4D67-B7D4-E84A5CC5152D}" type="parTrans" cxnId="{E26307BA-185F-478B-AC30-0C931F06C606}">
      <dgm:prSet/>
      <dgm:spPr/>
      <dgm:t>
        <a:bodyPr/>
        <a:lstStyle/>
        <a:p>
          <a:endParaRPr lang="es-MX"/>
        </a:p>
      </dgm:t>
    </dgm:pt>
    <dgm:pt modelId="{BAD2ECCE-8803-41BA-B30A-59287AB81186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Legitimidad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8706BE68-3557-4EF1-B482-A501ED383479}" type="parTrans" cxnId="{7454C12E-1B41-4AC6-8FEB-078D6D7166E8}">
      <dgm:prSet/>
      <dgm:spPr/>
      <dgm:t>
        <a:bodyPr/>
        <a:lstStyle/>
        <a:p>
          <a:endParaRPr lang="es-MX"/>
        </a:p>
      </dgm:t>
    </dgm:pt>
    <dgm:pt modelId="{0094281F-3704-41DD-A41F-C7A07D024F3B}" type="sibTrans" cxnId="{7454C12E-1B41-4AC6-8FEB-078D6D7166E8}">
      <dgm:prSet/>
      <dgm:spPr/>
      <dgm:t>
        <a:bodyPr/>
        <a:lstStyle/>
        <a:p>
          <a:endParaRPr lang="es-MX"/>
        </a:p>
      </dgm:t>
    </dgm:pt>
    <dgm:pt modelId="{F412FC4E-F174-4F3F-BB54-C00175CA0382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Convicción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BB2801A9-127D-474B-AD66-49BD4A63ED1C}" type="parTrans" cxnId="{88F5C752-29F9-49F4-BE93-CE5393996D52}">
      <dgm:prSet/>
      <dgm:spPr/>
      <dgm:t>
        <a:bodyPr/>
        <a:lstStyle/>
        <a:p>
          <a:endParaRPr lang="es-MX"/>
        </a:p>
      </dgm:t>
    </dgm:pt>
    <dgm:pt modelId="{A887A2E0-7EB0-46B6-B5A6-F0E483AF8369}" type="sibTrans" cxnId="{88F5C752-29F9-49F4-BE93-CE5393996D52}">
      <dgm:prSet/>
      <dgm:spPr/>
      <dgm:t>
        <a:bodyPr/>
        <a:lstStyle/>
        <a:p>
          <a:endParaRPr lang="es-MX"/>
        </a:p>
      </dgm:t>
    </dgm:pt>
    <dgm:pt modelId="{6E3ADA68-7105-41DE-A810-D826E7E37DAB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Corresponsabilidad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9DFF13A3-9E17-424C-AD52-0E90F07877C0}" type="parTrans" cxnId="{6533DB08-B1D7-4241-8FEE-1EC5CAA6F66A}">
      <dgm:prSet/>
      <dgm:spPr/>
      <dgm:t>
        <a:bodyPr/>
        <a:lstStyle/>
        <a:p>
          <a:endParaRPr lang="es-MX"/>
        </a:p>
      </dgm:t>
    </dgm:pt>
    <dgm:pt modelId="{B27CB502-0E39-43DF-8ABF-E2A0ADBE33B7}" type="sibTrans" cxnId="{6533DB08-B1D7-4241-8FEE-1EC5CAA6F66A}">
      <dgm:prSet/>
      <dgm:spPr/>
      <dgm:t>
        <a:bodyPr/>
        <a:lstStyle/>
        <a:p>
          <a:endParaRPr lang="es-MX"/>
        </a:p>
      </dgm:t>
    </dgm:pt>
    <dgm:pt modelId="{CB5D4F83-4AEA-437A-BE3C-E443944B3C75}" type="pres">
      <dgm:prSet presAssocID="{4B0E1535-C6CD-4347-A1F8-9741A7154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1D62DC-31DC-4557-9EF5-3D831BEBDB28}" type="pres">
      <dgm:prSet presAssocID="{AD4A3971-D5AF-40AD-94DA-B18DA935D4D4}" presName="composite" presStyleCnt="0"/>
      <dgm:spPr/>
    </dgm:pt>
    <dgm:pt modelId="{7681BFEE-4BC3-4FF3-ACB8-84D6860E7BDF}" type="pres">
      <dgm:prSet presAssocID="{AD4A3971-D5AF-40AD-94DA-B18DA935D4D4}" presName="parTx" presStyleLbl="alignNode1" presStyleIdx="0" presStyleCnt="1" custLinFactNeighborX="405" custLinFactNeighborY="246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73D4B4-BF1F-46F8-9BBE-41FEE34859C8}" type="pres">
      <dgm:prSet presAssocID="{AD4A3971-D5AF-40AD-94DA-B18DA935D4D4}" presName="desTx" presStyleLbl="alignAccFollowNode1" presStyleIdx="0" presStyleCnt="1" custScaleY="100000" custLinFactNeighborX="12494" custLinFactNeighborY="10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DFF09E67-7161-44B7-8EF4-7932E519FFB0}" type="presOf" srcId="{4B0E1535-C6CD-4347-A1F8-9741A7154920}" destId="{CB5D4F83-4AEA-437A-BE3C-E443944B3C75}" srcOrd="0" destOrd="0" presId="urn:microsoft.com/office/officeart/2005/8/layout/hList1"/>
    <dgm:cxn modelId="{6533DB08-B1D7-4241-8FEE-1EC5CAA6F66A}" srcId="{AD4A3971-D5AF-40AD-94DA-B18DA935D4D4}" destId="{6E3ADA68-7105-41DE-A810-D826E7E37DAB}" srcOrd="3" destOrd="0" parTransId="{9DFF13A3-9E17-424C-AD52-0E90F07877C0}" sibTransId="{B27CB502-0E39-43DF-8ABF-E2A0ADBE33B7}"/>
    <dgm:cxn modelId="{56704CBD-6D57-48A6-BBD5-A56D9C6DE3D9}" type="presOf" srcId="{F412FC4E-F174-4F3F-BB54-C00175CA0382}" destId="{8A73D4B4-BF1F-46F8-9BBE-41FEE34859C8}" srcOrd="0" destOrd="2" presId="urn:microsoft.com/office/officeart/2005/8/layout/hList1"/>
    <dgm:cxn modelId="{09A69C72-A0E5-489E-8BDD-62239F225D50}" type="presOf" srcId="{AD4A3971-D5AF-40AD-94DA-B18DA935D4D4}" destId="{7681BFEE-4BC3-4FF3-ACB8-84D6860E7BDF}" srcOrd="0" destOrd="0" presId="urn:microsoft.com/office/officeart/2005/8/layout/hList1"/>
    <dgm:cxn modelId="{E26307BA-185F-478B-AC30-0C931F06C606}" srcId="{AD4A3971-D5AF-40AD-94DA-B18DA935D4D4}" destId="{7140A454-8DBB-4002-B40B-A4705BA04394}" srcOrd="0" destOrd="0" parTransId="{BF6E0A63-E6E6-4D67-B7D4-E84A5CC5152D}" sibTransId="{3A933B03-04FE-4886-9B81-8D9F14BA94E8}"/>
    <dgm:cxn modelId="{1BE7557D-7333-44DA-AF82-B34DA252B62A}" srcId="{4B0E1535-C6CD-4347-A1F8-9741A7154920}" destId="{AD4A3971-D5AF-40AD-94DA-B18DA935D4D4}" srcOrd="0" destOrd="0" parTransId="{51CCAF6C-0C70-4B35-9FE8-3F96A2040CA9}" sibTransId="{6B8E362C-2178-4BB1-9D56-A874E0AB7593}"/>
    <dgm:cxn modelId="{F4E6A187-AB74-4BCA-9F71-2A0F0C771547}" type="presOf" srcId="{7140A454-8DBB-4002-B40B-A4705BA04394}" destId="{8A73D4B4-BF1F-46F8-9BBE-41FEE34859C8}" srcOrd="0" destOrd="0" presId="urn:microsoft.com/office/officeart/2005/8/layout/hList1"/>
    <dgm:cxn modelId="{88F5C752-29F9-49F4-BE93-CE5393996D52}" srcId="{AD4A3971-D5AF-40AD-94DA-B18DA935D4D4}" destId="{F412FC4E-F174-4F3F-BB54-C00175CA0382}" srcOrd="2" destOrd="0" parTransId="{BB2801A9-127D-474B-AD66-49BD4A63ED1C}" sibTransId="{A887A2E0-7EB0-46B6-B5A6-F0E483AF8369}"/>
    <dgm:cxn modelId="{8C064EB8-EF6A-4D4C-A378-E0907BD27C81}" type="presOf" srcId="{BAD2ECCE-8803-41BA-B30A-59287AB81186}" destId="{8A73D4B4-BF1F-46F8-9BBE-41FEE34859C8}" srcOrd="0" destOrd="1" presId="urn:microsoft.com/office/officeart/2005/8/layout/hList1"/>
    <dgm:cxn modelId="{7454C12E-1B41-4AC6-8FEB-078D6D7166E8}" srcId="{AD4A3971-D5AF-40AD-94DA-B18DA935D4D4}" destId="{BAD2ECCE-8803-41BA-B30A-59287AB81186}" srcOrd="1" destOrd="0" parTransId="{8706BE68-3557-4EF1-B482-A501ED383479}" sibTransId="{0094281F-3704-41DD-A41F-C7A07D024F3B}"/>
    <dgm:cxn modelId="{92E63D99-B908-49F1-B368-70028F872F1E}" type="presOf" srcId="{6E3ADA68-7105-41DE-A810-D826E7E37DAB}" destId="{8A73D4B4-BF1F-46F8-9BBE-41FEE34859C8}" srcOrd="0" destOrd="3" presId="urn:microsoft.com/office/officeart/2005/8/layout/hList1"/>
    <dgm:cxn modelId="{3E276FFE-5953-457C-B1DB-4A0E41BDD078}" type="presParOf" srcId="{CB5D4F83-4AEA-437A-BE3C-E443944B3C75}" destId="{2C1D62DC-31DC-4557-9EF5-3D831BEBDB28}" srcOrd="0" destOrd="0" presId="urn:microsoft.com/office/officeart/2005/8/layout/hList1"/>
    <dgm:cxn modelId="{58234EDC-D8D1-4468-9C8F-9BF9FCAE6CC3}" type="presParOf" srcId="{2C1D62DC-31DC-4557-9EF5-3D831BEBDB28}" destId="{7681BFEE-4BC3-4FF3-ACB8-84D6860E7BDF}" srcOrd="0" destOrd="0" presId="urn:microsoft.com/office/officeart/2005/8/layout/hList1"/>
    <dgm:cxn modelId="{CED96468-046C-423B-B2A5-820C1231ECF6}" type="presParOf" srcId="{2C1D62DC-31DC-4557-9EF5-3D831BEBDB28}" destId="{8A73D4B4-BF1F-46F8-9BBE-41FEE34859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0E1535-C6CD-4347-A1F8-9741A7154920}" type="doc">
      <dgm:prSet loTypeId="urn:microsoft.com/office/officeart/2005/8/layout/hList1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AD4A3971-D5AF-40AD-94DA-B18DA935D4D4}">
      <dgm:prSet custT="1"/>
      <dgm:spPr/>
      <dgm:t>
        <a:bodyPr/>
        <a:lstStyle/>
        <a:p>
          <a:pPr algn="r" rtl="0"/>
          <a:r>
            <a:rPr lang="es-MX" sz="2400" b="1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dirty="0">
            <a:solidFill>
              <a:srgbClr val="FF33CC"/>
            </a:solidFill>
            <a:latin typeface="Arial Narrow" panose="020B0606020202030204" pitchFamily="34" charset="0"/>
          </a:endParaRPr>
        </a:p>
      </dgm:t>
    </dgm:pt>
    <dgm:pt modelId="{51CCAF6C-0C70-4B35-9FE8-3F96A2040CA9}" type="parTrans" cxnId="{1BE7557D-7333-44DA-AF82-B34DA252B62A}">
      <dgm:prSet/>
      <dgm:spPr/>
      <dgm:t>
        <a:bodyPr/>
        <a:lstStyle/>
        <a:p>
          <a:endParaRPr lang="es-MX"/>
        </a:p>
      </dgm:t>
    </dgm:pt>
    <dgm:pt modelId="{6B8E362C-2178-4BB1-9D56-A874E0AB7593}" type="sibTrans" cxnId="{1BE7557D-7333-44DA-AF82-B34DA252B62A}">
      <dgm:prSet/>
      <dgm:spPr/>
      <dgm:t>
        <a:bodyPr/>
        <a:lstStyle/>
        <a:p>
          <a:endParaRPr lang="es-MX"/>
        </a:p>
      </dgm:t>
    </dgm:pt>
    <dgm:pt modelId="{94D694B2-7FBB-4AAC-BE77-98EC65EE841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Recursos públicos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4493D7E8-1CCD-46C5-8DCB-A39F5B2A7FD4}" type="parTrans" cxnId="{0FC87692-1F0C-48E6-868F-B044756050D2}">
      <dgm:prSet/>
      <dgm:spPr/>
      <dgm:t>
        <a:bodyPr/>
        <a:lstStyle/>
        <a:p>
          <a:endParaRPr lang="es-MX"/>
        </a:p>
      </dgm:t>
    </dgm:pt>
    <dgm:pt modelId="{4322BDF9-CAC8-4738-AAD5-385977480C5B}" type="sibTrans" cxnId="{0FC87692-1F0C-48E6-868F-B044756050D2}">
      <dgm:prSet/>
      <dgm:spPr/>
      <dgm:t>
        <a:bodyPr/>
        <a:lstStyle/>
        <a:p>
          <a:endParaRPr lang="es-MX"/>
        </a:p>
      </dgm:t>
    </dgm:pt>
    <dgm:pt modelId="{7140A454-8DBB-4002-B40B-A4705BA0439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Servidores públicos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3A933B03-04FE-4886-9B81-8D9F14BA94E8}" type="sibTrans" cxnId="{E26307BA-185F-478B-AC30-0C931F06C606}">
      <dgm:prSet/>
      <dgm:spPr/>
      <dgm:t>
        <a:bodyPr/>
        <a:lstStyle/>
        <a:p>
          <a:endParaRPr lang="es-MX"/>
        </a:p>
      </dgm:t>
    </dgm:pt>
    <dgm:pt modelId="{BF6E0A63-E6E6-4D67-B7D4-E84A5CC5152D}" type="parTrans" cxnId="{E26307BA-185F-478B-AC30-0C931F06C606}">
      <dgm:prSet/>
      <dgm:spPr/>
      <dgm:t>
        <a:bodyPr/>
        <a:lstStyle/>
        <a:p>
          <a:endParaRPr lang="es-MX"/>
        </a:p>
      </dgm:t>
    </dgm:pt>
    <dgm:pt modelId="{1ED4C7BA-531F-42B3-8218-26DDABD3B699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Imparcialidad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CA61799B-6880-4552-B5FB-E6FE0076E9CC}" type="parTrans" cxnId="{9468448B-BB30-40BB-8C51-8C82070C2C4D}">
      <dgm:prSet/>
      <dgm:spPr/>
      <dgm:t>
        <a:bodyPr/>
        <a:lstStyle/>
        <a:p>
          <a:endParaRPr lang="es-MX"/>
        </a:p>
      </dgm:t>
    </dgm:pt>
    <dgm:pt modelId="{223D6526-7828-4517-9C0A-4B7280497F60}" type="sibTrans" cxnId="{9468448B-BB30-40BB-8C51-8C82070C2C4D}">
      <dgm:prSet/>
      <dgm:spPr/>
      <dgm:t>
        <a:bodyPr/>
        <a:lstStyle/>
        <a:p>
          <a:endParaRPr lang="es-MX"/>
        </a:p>
      </dgm:t>
    </dgm:pt>
    <dgm:pt modelId="{12A70454-21F9-4DC1-8482-10F374C5C8F5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Equidad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73519392-622E-46A2-B574-AAC87ABFFCDD}" type="parTrans" cxnId="{C077F24C-AE63-4B42-BA22-81F2C035AD05}">
      <dgm:prSet/>
      <dgm:spPr/>
      <dgm:t>
        <a:bodyPr/>
        <a:lstStyle/>
        <a:p>
          <a:endParaRPr lang="es-MX"/>
        </a:p>
      </dgm:t>
    </dgm:pt>
    <dgm:pt modelId="{A7D7E798-98C1-4422-833A-0FFF060C5C3E}" type="sibTrans" cxnId="{C077F24C-AE63-4B42-BA22-81F2C035AD05}">
      <dgm:prSet/>
      <dgm:spPr/>
      <dgm:t>
        <a:bodyPr/>
        <a:lstStyle/>
        <a:p>
          <a:endParaRPr lang="es-MX"/>
        </a:p>
      </dgm:t>
    </dgm:pt>
    <dgm:pt modelId="{CB5D4F83-4AEA-437A-BE3C-E443944B3C75}" type="pres">
      <dgm:prSet presAssocID="{4B0E1535-C6CD-4347-A1F8-9741A7154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1D62DC-31DC-4557-9EF5-3D831BEBDB28}" type="pres">
      <dgm:prSet presAssocID="{AD4A3971-D5AF-40AD-94DA-B18DA935D4D4}" presName="composite" presStyleCnt="0"/>
      <dgm:spPr/>
    </dgm:pt>
    <dgm:pt modelId="{7681BFEE-4BC3-4FF3-ACB8-84D6860E7BDF}" type="pres">
      <dgm:prSet presAssocID="{AD4A3971-D5AF-40AD-94DA-B18DA935D4D4}" presName="parTx" presStyleLbl="alignNode1" presStyleIdx="0" presStyleCnt="1" custLinFactY="-266027" custLinFactNeighborX="4912" custLinFactNeighborY="-3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73D4B4-BF1F-46F8-9BBE-41FEE34859C8}" type="pres">
      <dgm:prSet presAssocID="{AD4A3971-D5AF-40AD-94DA-B18DA935D4D4}" presName="desTx" presStyleLbl="alignAccFollowNode1" presStyleIdx="0" presStyleCnt="1" custScaleY="100000" custLinFactNeighborX="-4004" custLinFactNeighborY="25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17C31A0-45E4-44AC-B01E-C33BF919206F}" type="presOf" srcId="{7140A454-8DBB-4002-B40B-A4705BA04394}" destId="{8A73D4B4-BF1F-46F8-9BBE-41FEE34859C8}" srcOrd="0" destOrd="0" presId="urn:microsoft.com/office/officeart/2005/8/layout/hList1"/>
    <dgm:cxn modelId="{E26307BA-185F-478B-AC30-0C931F06C606}" srcId="{AD4A3971-D5AF-40AD-94DA-B18DA935D4D4}" destId="{7140A454-8DBB-4002-B40B-A4705BA04394}" srcOrd="0" destOrd="0" parTransId="{BF6E0A63-E6E6-4D67-B7D4-E84A5CC5152D}" sibTransId="{3A933B03-04FE-4886-9B81-8D9F14BA94E8}"/>
    <dgm:cxn modelId="{FF52C0E7-C23A-4DAF-BBCA-8559BD57B91D}" type="presOf" srcId="{1ED4C7BA-531F-42B3-8218-26DDABD3B699}" destId="{8A73D4B4-BF1F-46F8-9BBE-41FEE34859C8}" srcOrd="0" destOrd="2" presId="urn:microsoft.com/office/officeart/2005/8/layout/hList1"/>
    <dgm:cxn modelId="{1BE7557D-7333-44DA-AF82-B34DA252B62A}" srcId="{4B0E1535-C6CD-4347-A1F8-9741A7154920}" destId="{AD4A3971-D5AF-40AD-94DA-B18DA935D4D4}" srcOrd="0" destOrd="0" parTransId="{51CCAF6C-0C70-4B35-9FE8-3F96A2040CA9}" sibTransId="{6B8E362C-2178-4BB1-9D56-A874E0AB7593}"/>
    <dgm:cxn modelId="{0FC87692-1F0C-48E6-868F-B044756050D2}" srcId="{AD4A3971-D5AF-40AD-94DA-B18DA935D4D4}" destId="{94D694B2-7FBB-4AAC-BE77-98EC65EE8414}" srcOrd="1" destOrd="0" parTransId="{4493D7E8-1CCD-46C5-8DCB-A39F5B2A7FD4}" sibTransId="{4322BDF9-CAC8-4738-AAD5-385977480C5B}"/>
    <dgm:cxn modelId="{02666DCF-5684-4ACE-B4CB-3ADBEA88734A}" type="presOf" srcId="{94D694B2-7FBB-4AAC-BE77-98EC65EE8414}" destId="{8A73D4B4-BF1F-46F8-9BBE-41FEE34859C8}" srcOrd="0" destOrd="1" presId="urn:microsoft.com/office/officeart/2005/8/layout/hList1"/>
    <dgm:cxn modelId="{D22D0603-5502-4A7C-9434-0F53F8DA6D40}" type="presOf" srcId="{AD4A3971-D5AF-40AD-94DA-B18DA935D4D4}" destId="{7681BFEE-4BC3-4FF3-ACB8-84D6860E7BDF}" srcOrd="0" destOrd="0" presId="urn:microsoft.com/office/officeart/2005/8/layout/hList1"/>
    <dgm:cxn modelId="{9468448B-BB30-40BB-8C51-8C82070C2C4D}" srcId="{AD4A3971-D5AF-40AD-94DA-B18DA935D4D4}" destId="{1ED4C7BA-531F-42B3-8218-26DDABD3B699}" srcOrd="2" destOrd="0" parTransId="{CA61799B-6880-4552-B5FB-E6FE0076E9CC}" sibTransId="{223D6526-7828-4517-9C0A-4B7280497F60}"/>
    <dgm:cxn modelId="{419F7D82-D53F-4FA7-A010-04D343473080}" type="presOf" srcId="{12A70454-21F9-4DC1-8482-10F374C5C8F5}" destId="{8A73D4B4-BF1F-46F8-9BBE-41FEE34859C8}" srcOrd="0" destOrd="3" presId="urn:microsoft.com/office/officeart/2005/8/layout/hList1"/>
    <dgm:cxn modelId="{C077F24C-AE63-4B42-BA22-81F2C035AD05}" srcId="{AD4A3971-D5AF-40AD-94DA-B18DA935D4D4}" destId="{12A70454-21F9-4DC1-8482-10F374C5C8F5}" srcOrd="3" destOrd="0" parTransId="{73519392-622E-46A2-B574-AAC87ABFFCDD}" sibTransId="{A7D7E798-98C1-4422-833A-0FFF060C5C3E}"/>
    <dgm:cxn modelId="{9389D627-2E55-4FFB-9DAF-3AA124B10425}" type="presOf" srcId="{4B0E1535-C6CD-4347-A1F8-9741A7154920}" destId="{CB5D4F83-4AEA-437A-BE3C-E443944B3C75}" srcOrd="0" destOrd="0" presId="urn:microsoft.com/office/officeart/2005/8/layout/hList1"/>
    <dgm:cxn modelId="{C1BE1342-598F-4140-A7FC-A914E1A13858}" type="presParOf" srcId="{CB5D4F83-4AEA-437A-BE3C-E443944B3C75}" destId="{2C1D62DC-31DC-4557-9EF5-3D831BEBDB28}" srcOrd="0" destOrd="0" presId="urn:microsoft.com/office/officeart/2005/8/layout/hList1"/>
    <dgm:cxn modelId="{46218C66-D53E-48B1-93F1-6AA78EFCB901}" type="presParOf" srcId="{2C1D62DC-31DC-4557-9EF5-3D831BEBDB28}" destId="{7681BFEE-4BC3-4FF3-ACB8-84D6860E7BDF}" srcOrd="0" destOrd="0" presId="urn:microsoft.com/office/officeart/2005/8/layout/hList1"/>
    <dgm:cxn modelId="{5865BEE8-E4AF-4306-95C7-E060A8DF86F2}" type="presParOf" srcId="{2C1D62DC-31DC-4557-9EF5-3D831BEBDB28}" destId="{8A73D4B4-BF1F-46F8-9BBE-41FEE34859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0E1535-C6CD-4347-A1F8-9741A7154920}" type="doc">
      <dgm:prSet loTypeId="urn:microsoft.com/office/officeart/2005/8/layout/hList1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AD4A3971-D5AF-40AD-94DA-B18DA935D4D4}">
      <dgm:prSet custT="1"/>
      <dgm:spPr/>
      <dgm:t>
        <a:bodyPr/>
        <a:lstStyle/>
        <a:p>
          <a:pPr algn="r" rtl="0"/>
          <a:r>
            <a:rPr lang="es-MX" sz="2400" b="1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dirty="0">
            <a:solidFill>
              <a:srgbClr val="FF33CC"/>
            </a:solidFill>
            <a:latin typeface="Arial Narrow" panose="020B0606020202030204" pitchFamily="34" charset="0"/>
          </a:endParaRPr>
        </a:p>
      </dgm:t>
    </dgm:pt>
    <dgm:pt modelId="{51CCAF6C-0C70-4B35-9FE8-3F96A2040CA9}" type="parTrans" cxnId="{1BE7557D-7333-44DA-AF82-B34DA252B62A}">
      <dgm:prSet/>
      <dgm:spPr/>
      <dgm:t>
        <a:bodyPr/>
        <a:lstStyle/>
        <a:p>
          <a:endParaRPr lang="es-MX"/>
        </a:p>
      </dgm:t>
    </dgm:pt>
    <dgm:pt modelId="{6B8E362C-2178-4BB1-9D56-A874E0AB7593}" type="sibTrans" cxnId="{1BE7557D-7333-44DA-AF82-B34DA252B62A}">
      <dgm:prSet/>
      <dgm:spPr/>
      <dgm:t>
        <a:bodyPr/>
        <a:lstStyle/>
        <a:p>
          <a:endParaRPr lang="es-MX"/>
        </a:p>
      </dgm:t>
    </dgm:pt>
    <dgm:pt modelId="{7140A454-8DBB-4002-B40B-A4705BA0439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Propaganda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3A933B03-04FE-4886-9B81-8D9F14BA94E8}" type="sibTrans" cxnId="{E26307BA-185F-478B-AC30-0C931F06C606}">
      <dgm:prSet/>
      <dgm:spPr/>
      <dgm:t>
        <a:bodyPr/>
        <a:lstStyle/>
        <a:p>
          <a:endParaRPr lang="es-MX"/>
        </a:p>
      </dgm:t>
    </dgm:pt>
    <dgm:pt modelId="{BF6E0A63-E6E6-4D67-B7D4-E84A5CC5152D}" type="parTrans" cxnId="{E26307BA-185F-478B-AC30-0C931F06C606}">
      <dgm:prSet/>
      <dgm:spPr/>
      <dgm:t>
        <a:bodyPr/>
        <a:lstStyle/>
        <a:p>
          <a:endParaRPr lang="es-MX"/>
        </a:p>
      </dgm:t>
    </dgm:pt>
    <dgm:pt modelId="{1ED4C7BA-531F-42B3-8218-26DDABD3B699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Poderes públicos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CA61799B-6880-4552-B5FB-E6FE0076E9CC}" type="parTrans" cxnId="{9468448B-BB30-40BB-8C51-8C82070C2C4D}">
      <dgm:prSet/>
      <dgm:spPr/>
      <dgm:t>
        <a:bodyPr/>
        <a:lstStyle/>
        <a:p>
          <a:endParaRPr lang="es-MX"/>
        </a:p>
      </dgm:t>
    </dgm:pt>
    <dgm:pt modelId="{223D6526-7828-4517-9C0A-4B7280497F60}" type="sibTrans" cxnId="{9468448B-BB30-40BB-8C51-8C82070C2C4D}">
      <dgm:prSet/>
      <dgm:spPr/>
      <dgm:t>
        <a:bodyPr/>
        <a:lstStyle/>
        <a:p>
          <a:endParaRPr lang="es-MX"/>
        </a:p>
      </dgm:t>
    </dgm:pt>
    <dgm:pt modelId="{4B7DEAB2-810B-4EC7-B021-D80302B11E3A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Promoción personalizada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77D70470-8268-4440-9A50-73D57696C10C}" type="parTrans" cxnId="{F7045331-B767-4D5A-8049-8D901E0D209F}">
      <dgm:prSet/>
      <dgm:spPr/>
      <dgm:t>
        <a:bodyPr/>
        <a:lstStyle/>
        <a:p>
          <a:endParaRPr lang="es-MX"/>
        </a:p>
      </dgm:t>
    </dgm:pt>
    <dgm:pt modelId="{0DE832C5-A7A3-4BA1-AEFA-6070ADDBB373}" type="sibTrans" cxnId="{F7045331-B767-4D5A-8049-8D901E0D209F}">
      <dgm:prSet/>
      <dgm:spPr/>
      <dgm:t>
        <a:bodyPr/>
        <a:lstStyle/>
        <a:p>
          <a:endParaRPr lang="es-MX"/>
        </a:p>
      </dgm:t>
    </dgm:pt>
    <dgm:pt modelId="{663709F4-E990-41E4-ACF1-9AC2D655BB2C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Carácter Institucional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8AE87F17-08FA-4E63-BAFE-74593D663FC4}" type="parTrans" cxnId="{117E37E3-FF8D-4319-8940-6E2B10A36080}">
      <dgm:prSet/>
      <dgm:spPr/>
      <dgm:t>
        <a:bodyPr/>
        <a:lstStyle/>
        <a:p>
          <a:endParaRPr lang="es-MX"/>
        </a:p>
      </dgm:t>
    </dgm:pt>
    <dgm:pt modelId="{29D05A3D-D0E0-438A-A645-2DC4C32E06B3}" type="sibTrans" cxnId="{117E37E3-FF8D-4319-8940-6E2B10A36080}">
      <dgm:prSet/>
      <dgm:spPr/>
      <dgm:t>
        <a:bodyPr/>
        <a:lstStyle/>
        <a:p>
          <a:endParaRPr lang="es-MX"/>
        </a:p>
      </dgm:t>
    </dgm:pt>
    <dgm:pt modelId="{F46D8C3C-1E9E-44BE-A163-523581C7D791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Fines (Informativos, educativos, orientación)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86BECFA6-8442-49D8-BB6C-7DBCBE27BDC4}" type="parTrans" cxnId="{A79AFF6A-971A-4247-A80D-A3E30AFB4B96}">
      <dgm:prSet/>
      <dgm:spPr/>
      <dgm:t>
        <a:bodyPr/>
        <a:lstStyle/>
        <a:p>
          <a:endParaRPr lang="es-MX"/>
        </a:p>
      </dgm:t>
    </dgm:pt>
    <dgm:pt modelId="{267CF65A-3561-4B21-A148-033B94C51DB1}" type="sibTrans" cxnId="{A79AFF6A-971A-4247-A80D-A3E30AFB4B96}">
      <dgm:prSet/>
      <dgm:spPr/>
      <dgm:t>
        <a:bodyPr/>
        <a:lstStyle/>
        <a:p>
          <a:endParaRPr lang="es-MX"/>
        </a:p>
      </dgm:t>
    </dgm:pt>
    <dgm:pt modelId="{94D694B2-7FBB-4AAC-BE77-98EC65EE841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Comunicación Social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4322BDF9-CAC8-4738-AAD5-385977480C5B}" type="sibTrans" cxnId="{0FC87692-1F0C-48E6-868F-B044756050D2}">
      <dgm:prSet/>
      <dgm:spPr/>
      <dgm:t>
        <a:bodyPr/>
        <a:lstStyle/>
        <a:p>
          <a:endParaRPr lang="es-MX"/>
        </a:p>
      </dgm:t>
    </dgm:pt>
    <dgm:pt modelId="{4493D7E8-1CCD-46C5-8DCB-A39F5B2A7FD4}" type="parTrans" cxnId="{0FC87692-1F0C-48E6-868F-B044756050D2}">
      <dgm:prSet/>
      <dgm:spPr/>
      <dgm:t>
        <a:bodyPr/>
        <a:lstStyle/>
        <a:p>
          <a:endParaRPr lang="es-MX"/>
        </a:p>
      </dgm:t>
    </dgm:pt>
    <dgm:pt modelId="{CB5D4F83-4AEA-437A-BE3C-E443944B3C75}" type="pres">
      <dgm:prSet presAssocID="{4B0E1535-C6CD-4347-A1F8-9741A7154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1D62DC-31DC-4557-9EF5-3D831BEBDB28}" type="pres">
      <dgm:prSet presAssocID="{AD4A3971-D5AF-40AD-94DA-B18DA935D4D4}" presName="composite" presStyleCnt="0"/>
      <dgm:spPr/>
    </dgm:pt>
    <dgm:pt modelId="{7681BFEE-4BC3-4FF3-ACB8-84D6860E7BDF}" type="pres">
      <dgm:prSet presAssocID="{AD4A3971-D5AF-40AD-94DA-B18DA935D4D4}" presName="parTx" presStyleLbl="alignNode1" presStyleIdx="0" presStyleCnt="1" custLinFactNeighborX="49" custLinFactNeighborY="-15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73D4B4-BF1F-46F8-9BBE-41FEE34859C8}" type="pres">
      <dgm:prSet presAssocID="{AD4A3971-D5AF-40AD-94DA-B18DA935D4D4}" presName="desTx" presStyleLbl="alignAccFollowNode1" presStyleIdx="0" presStyleCnt="1" custScaleY="100000" custLinFactNeighborX="49" custLinFactNeighborY="-934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BE691D3-0F3B-4CC4-AB91-3127E5906CD4}" type="presOf" srcId="{4B0E1535-C6CD-4347-A1F8-9741A7154920}" destId="{CB5D4F83-4AEA-437A-BE3C-E443944B3C75}" srcOrd="0" destOrd="0" presId="urn:microsoft.com/office/officeart/2005/8/layout/hList1"/>
    <dgm:cxn modelId="{F7045331-B767-4D5A-8049-8D901E0D209F}" srcId="{AD4A3971-D5AF-40AD-94DA-B18DA935D4D4}" destId="{4B7DEAB2-810B-4EC7-B021-D80302B11E3A}" srcOrd="5" destOrd="0" parTransId="{77D70470-8268-4440-9A50-73D57696C10C}" sibTransId="{0DE832C5-A7A3-4BA1-AEFA-6070ADDBB373}"/>
    <dgm:cxn modelId="{E26307BA-185F-478B-AC30-0C931F06C606}" srcId="{AD4A3971-D5AF-40AD-94DA-B18DA935D4D4}" destId="{7140A454-8DBB-4002-B40B-A4705BA04394}" srcOrd="0" destOrd="0" parTransId="{BF6E0A63-E6E6-4D67-B7D4-E84A5CC5152D}" sibTransId="{3A933B03-04FE-4886-9B81-8D9F14BA94E8}"/>
    <dgm:cxn modelId="{7384ED79-F345-450C-BE0D-4DAFE57866F0}" type="presOf" srcId="{AD4A3971-D5AF-40AD-94DA-B18DA935D4D4}" destId="{7681BFEE-4BC3-4FF3-ACB8-84D6860E7BDF}" srcOrd="0" destOrd="0" presId="urn:microsoft.com/office/officeart/2005/8/layout/hList1"/>
    <dgm:cxn modelId="{1BE7557D-7333-44DA-AF82-B34DA252B62A}" srcId="{4B0E1535-C6CD-4347-A1F8-9741A7154920}" destId="{AD4A3971-D5AF-40AD-94DA-B18DA935D4D4}" srcOrd="0" destOrd="0" parTransId="{51CCAF6C-0C70-4B35-9FE8-3F96A2040CA9}" sibTransId="{6B8E362C-2178-4BB1-9D56-A874E0AB7593}"/>
    <dgm:cxn modelId="{0FC87692-1F0C-48E6-868F-B044756050D2}" srcId="{AD4A3971-D5AF-40AD-94DA-B18DA935D4D4}" destId="{94D694B2-7FBB-4AAC-BE77-98EC65EE8414}" srcOrd="1" destOrd="0" parTransId="{4493D7E8-1CCD-46C5-8DCB-A39F5B2A7FD4}" sibTransId="{4322BDF9-CAC8-4738-AAD5-385977480C5B}"/>
    <dgm:cxn modelId="{31C1BB2F-2A25-409C-A063-7E7E9E364B57}" type="presOf" srcId="{F46D8C3C-1E9E-44BE-A163-523581C7D791}" destId="{8A73D4B4-BF1F-46F8-9BBE-41FEE34859C8}" srcOrd="0" destOrd="4" presId="urn:microsoft.com/office/officeart/2005/8/layout/hList1"/>
    <dgm:cxn modelId="{9B2C8AA0-64F7-4F61-9BC0-A4173156750D}" type="presOf" srcId="{94D694B2-7FBB-4AAC-BE77-98EC65EE8414}" destId="{8A73D4B4-BF1F-46F8-9BBE-41FEE34859C8}" srcOrd="0" destOrd="1" presId="urn:microsoft.com/office/officeart/2005/8/layout/hList1"/>
    <dgm:cxn modelId="{98A2B029-498D-421F-A6EE-2ED2C40A2A07}" type="presOf" srcId="{663709F4-E990-41E4-ACF1-9AC2D655BB2C}" destId="{8A73D4B4-BF1F-46F8-9BBE-41FEE34859C8}" srcOrd="0" destOrd="3" presId="urn:microsoft.com/office/officeart/2005/8/layout/hList1"/>
    <dgm:cxn modelId="{A3179763-3A2F-4E5D-9B5E-D1DEC1C52F01}" type="presOf" srcId="{7140A454-8DBB-4002-B40B-A4705BA04394}" destId="{8A73D4B4-BF1F-46F8-9BBE-41FEE34859C8}" srcOrd="0" destOrd="0" presId="urn:microsoft.com/office/officeart/2005/8/layout/hList1"/>
    <dgm:cxn modelId="{A79AFF6A-971A-4247-A80D-A3E30AFB4B96}" srcId="{AD4A3971-D5AF-40AD-94DA-B18DA935D4D4}" destId="{F46D8C3C-1E9E-44BE-A163-523581C7D791}" srcOrd="4" destOrd="0" parTransId="{86BECFA6-8442-49D8-BB6C-7DBCBE27BDC4}" sibTransId="{267CF65A-3561-4B21-A148-033B94C51DB1}"/>
    <dgm:cxn modelId="{117E37E3-FF8D-4319-8940-6E2B10A36080}" srcId="{AD4A3971-D5AF-40AD-94DA-B18DA935D4D4}" destId="{663709F4-E990-41E4-ACF1-9AC2D655BB2C}" srcOrd="3" destOrd="0" parTransId="{8AE87F17-08FA-4E63-BAFE-74593D663FC4}" sibTransId="{29D05A3D-D0E0-438A-A645-2DC4C32E06B3}"/>
    <dgm:cxn modelId="{9468448B-BB30-40BB-8C51-8C82070C2C4D}" srcId="{AD4A3971-D5AF-40AD-94DA-B18DA935D4D4}" destId="{1ED4C7BA-531F-42B3-8218-26DDABD3B699}" srcOrd="2" destOrd="0" parTransId="{CA61799B-6880-4552-B5FB-E6FE0076E9CC}" sibTransId="{223D6526-7828-4517-9C0A-4B7280497F60}"/>
    <dgm:cxn modelId="{F0B44079-7C00-46DF-BBD1-96C996AAA5EE}" type="presOf" srcId="{4B7DEAB2-810B-4EC7-B021-D80302B11E3A}" destId="{8A73D4B4-BF1F-46F8-9BBE-41FEE34859C8}" srcOrd="0" destOrd="5" presId="urn:microsoft.com/office/officeart/2005/8/layout/hList1"/>
    <dgm:cxn modelId="{5340B06F-2653-4045-B687-6E53270F106A}" type="presOf" srcId="{1ED4C7BA-531F-42B3-8218-26DDABD3B699}" destId="{8A73D4B4-BF1F-46F8-9BBE-41FEE34859C8}" srcOrd="0" destOrd="2" presId="urn:microsoft.com/office/officeart/2005/8/layout/hList1"/>
    <dgm:cxn modelId="{4AAB7C96-67C3-49EE-A04F-86CC05251B3F}" type="presParOf" srcId="{CB5D4F83-4AEA-437A-BE3C-E443944B3C75}" destId="{2C1D62DC-31DC-4557-9EF5-3D831BEBDB28}" srcOrd="0" destOrd="0" presId="urn:microsoft.com/office/officeart/2005/8/layout/hList1"/>
    <dgm:cxn modelId="{6D96DF3D-2614-476B-B87A-5A8C838D9B1E}" type="presParOf" srcId="{2C1D62DC-31DC-4557-9EF5-3D831BEBDB28}" destId="{7681BFEE-4BC3-4FF3-ACB8-84D6860E7BDF}" srcOrd="0" destOrd="0" presId="urn:microsoft.com/office/officeart/2005/8/layout/hList1"/>
    <dgm:cxn modelId="{38FEDE6A-869B-4ED1-BE51-7BEC4A560C8F}" type="presParOf" srcId="{2C1D62DC-31DC-4557-9EF5-3D831BEBDB28}" destId="{8A73D4B4-BF1F-46F8-9BBE-41FEE34859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0E1535-C6CD-4347-A1F8-9741A7154920}" type="doc">
      <dgm:prSet loTypeId="urn:microsoft.com/office/officeart/2005/8/layout/hList1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AD4A3971-D5AF-40AD-94DA-B18DA935D4D4}">
      <dgm:prSet custT="1"/>
      <dgm:spPr/>
      <dgm:t>
        <a:bodyPr/>
        <a:lstStyle/>
        <a:p>
          <a:pPr algn="r" rtl="0"/>
          <a:r>
            <a:rPr lang="es-MX" sz="2400" b="1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dirty="0">
            <a:solidFill>
              <a:srgbClr val="FF33CC"/>
            </a:solidFill>
            <a:latin typeface="Arial Narrow" panose="020B0606020202030204" pitchFamily="34" charset="0"/>
          </a:endParaRPr>
        </a:p>
      </dgm:t>
    </dgm:pt>
    <dgm:pt modelId="{51CCAF6C-0C70-4B35-9FE8-3F96A2040CA9}" type="parTrans" cxnId="{1BE7557D-7333-44DA-AF82-B34DA252B62A}">
      <dgm:prSet/>
      <dgm:spPr/>
      <dgm:t>
        <a:bodyPr/>
        <a:lstStyle/>
        <a:p>
          <a:endParaRPr lang="es-MX"/>
        </a:p>
      </dgm:t>
    </dgm:pt>
    <dgm:pt modelId="{6B8E362C-2178-4BB1-9D56-A874E0AB7593}" type="sibTrans" cxnId="{1BE7557D-7333-44DA-AF82-B34DA252B62A}">
      <dgm:prSet/>
      <dgm:spPr/>
      <dgm:t>
        <a:bodyPr/>
        <a:lstStyle/>
        <a:p>
          <a:endParaRPr lang="es-MX"/>
        </a:p>
      </dgm:t>
    </dgm:pt>
    <dgm:pt modelId="{7140A454-8DBB-4002-B40B-A4705BA0439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Normas reglamentarias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3A933B03-04FE-4886-9B81-8D9F14BA94E8}" type="sibTrans" cxnId="{E26307BA-185F-478B-AC30-0C931F06C606}">
      <dgm:prSet/>
      <dgm:spPr/>
      <dgm:t>
        <a:bodyPr/>
        <a:lstStyle/>
        <a:p>
          <a:endParaRPr lang="es-MX"/>
        </a:p>
      </dgm:t>
    </dgm:pt>
    <dgm:pt modelId="{BF6E0A63-E6E6-4D67-B7D4-E84A5CC5152D}" type="parTrans" cxnId="{E26307BA-185F-478B-AC30-0C931F06C606}">
      <dgm:prSet/>
      <dgm:spPr/>
      <dgm:t>
        <a:bodyPr/>
        <a:lstStyle/>
        <a:p>
          <a:endParaRPr lang="es-MX"/>
        </a:p>
      </dgm:t>
    </dgm:pt>
    <dgm:pt modelId="{319FE70A-1F4C-4187-9B2B-10EDA59C9CA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Imparcialidad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DF46AFE8-3834-4AC9-BDE3-D3B0C3CA7EA9}" type="parTrans" cxnId="{F01CF2E3-97CF-4763-8DE8-7AD4B574EA7C}">
      <dgm:prSet/>
      <dgm:spPr/>
      <dgm:t>
        <a:bodyPr/>
        <a:lstStyle/>
        <a:p>
          <a:endParaRPr lang="es-MX"/>
        </a:p>
      </dgm:t>
    </dgm:pt>
    <dgm:pt modelId="{C8DF6CB5-D293-4868-ADF0-5CDB39D847F5}" type="sibTrans" cxnId="{F01CF2E3-97CF-4763-8DE8-7AD4B574EA7C}">
      <dgm:prSet/>
      <dgm:spPr/>
      <dgm:t>
        <a:bodyPr/>
        <a:lstStyle/>
        <a:p>
          <a:endParaRPr lang="es-MX"/>
        </a:p>
      </dgm:t>
    </dgm:pt>
    <dgm:pt modelId="{20AE3322-C600-44BE-A747-00DE63C59A1E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Recursos públicos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85F3D8CD-B761-479A-8979-CDBA08D62E0F}" type="parTrans" cxnId="{BB35E4D9-3089-47B7-B1FA-2B3FFBC9CBF0}">
      <dgm:prSet/>
      <dgm:spPr/>
      <dgm:t>
        <a:bodyPr/>
        <a:lstStyle/>
        <a:p>
          <a:endParaRPr lang="es-MX"/>
        </a:p>
      </dgm:t>
    </dgm:pt>
    <dgm:pt modelId="{0E6E719B-6454-4D14-B95A-7117A8A4A622}" type="sibTrans" cxnId="{BB35E4D9-3089-47B7-B1FA-2B3FFBC9CBF0}">
      <dgm:prSet/>
      <dgm:spPr/>
      <dgm:t>
        <a:bodyPr/>
        <a:lstStyle/>
        <a:p>
          <a:endParaRPr lang="es-MX"/>
        </a:p>
      </dgm:t>
    </dgm:pt>
    <dgm:pt modelId="{CB5D4F83-4AEA-437A-BE3C-E443944B3C75}" type="pres">
      <dgm:prSet presAssocID="{4B0E1535-C6CD-4347-A1F8-9741A7154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1D62DC-31DC-4557-9EF5-3D831BEBDB28}" type="pres">
      <dgm:prSet presAssocID="{AD4A3971-D5AF-40AD-94DA-B18DA935D4D4}" presName="composite" presStyleCnt="0"/>
      <dgm:spPr/>
    </dgm:pt>
    <dgm:pt modelId="{7681BFEE-4BC3-4FF3-ACB8-84D6860E7BDF}" type="pres">
      <dgm:prSet presAssocID="{AD4A3971-D5AF-40AD-94DA-B18DA935D4D4}" presName="parTx" presStyleLbl="alignNode1" presStyleIdx="0" presStyleCnt="1" custLinFactNeighborX="-49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73D4B4-BF1F-46F8-9BBE-41FEE34859C8}" type="pres">
      <dgm:prSet presAssocID="{AD4A3971-D5AF-40AD-94DA-B18DA935D4D4}" presName="desTx" presStyleLbl="alignAccFollowNode1" presStyleIdx="0" presStyleCnt="1" custScaleY="100000" custLinFactNeighborX="12494" custLinFactNeighborY="10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7A9C93B-4B50-4B06-BC23-8E8DE7178217}" type="presOf" srcId="{319FE70A-1F4C-4187-9B2B-10EDA59C9CA4}" destId="{8A73D4B4-BF1F-46F8-9BBE-41FEE34859C8}" srcOrd="0" destOrd="1" presId="urn:microsoft.com/office/officeart/2005/8/layout/hList1"/>
    <dgm:cxn modelId="{88B50D34-040A-4FB1-A256-591E57E5BC2C}" type="presOf" srcId="{AD4A3971-D5AF-40AD-94DA-B18DA935D4D4}" destId="{7681BFEE-4BC3-4FF3-ACB8-84D6860E7BDF}" srcOrd="0" destOrd="0" presId="urn:microsoft.com/office/officeart/2005/8/layout/hList1"/>
    <dgm:cxn modelId="{E26307BA-185F-478B-AC30-0C931F06C606}" srcId="{AD4A3971-D5AF-40AD-94DA-B18DA935D4D4}" destId="{7140A454-8DBB-4002-B40B-A4705BA04394}" srcOrd="0" destOrd="0" parTransId="{BF6E0A63-E6E6-4D67-B7D4-E84A5CC5152D}" sibTransId="{3A933B03-04FE-4886-9B81-8D9F14BA94E8}"/>
    <dgm:cxn modelId="{1BE7557D-7333-44DA-AF82-B34DA252B62A}" srcId="{4B0E1535-C6CD-4347-A1F8-9741A7154920}" destId="{AD4A3971-D5AF-40AD-94DA-B18DA935D4D4}" srcOrd="0" destOrd="0" parTransId="{51CCAF6C-0C70-4B35-9FE8-3F96A2040CA9}" sibTransId="{6B8E362C-2178-4BB1-9D56-A874E0AB7593}"/>
    <dgm:cxn modelId="{D924746F-0AF1-4699-82E6-AA8CB90C2CFC}" type="presOf" srcId="{4B0E1535-C6CD-4347-A1F8-9741A7154920}" destId="{CB5D4F83-4AEA-437A-BE3C-E443944B3C75}" srcOrd="0" destOrd="0" presId="urn:microsoft.com/office/officeart/2005/8/layout/hList1"/>
    <dgm:cxn modelId="{37A956C4-261D-4D51-82B2-5FDED4DEE8B6}" type="presOf" srcId="{7140A454-8DBB-4002-B40B-A4705BA04394}" destId="{8A73D4B4-BF1F-46F8-9BBE-41FEE34859C8}" srcOrd="0" destOrd="0" presId="urn:microsoft.com/office/officeart/2005/8/layout/hList1"/>
    <dgm:cxn modelId="{C2DA5894-0523-47DC-AEBD-993DF5707462}" type="presOf" srcId="{20AE3322-C600-44BE-A747-00DE63C59A1E}" destId="{8A73D4B4-BF1F-46F8-9BBE-41FEE34859C8}" srcOrd="0" destOrd="2" presId="urn:microsoft.com/office/officeart/2005/8/layout/hList1"/>
    <dgm:cxn modelId="{F01CF2E3-97CF-4763-8DE8-7AD4B574EA7C}" srcId="{AD4A3971-D5AF-40AD-94DA-B18DA935D4D4}" destId="{319FE70A-1F4C-4187-9B2B-10EDA59C9CA4}" srcOrd="1" destOrd="0" parTransId="{DF46AFE8-3834-4AC9-BDE3-D3B0C3CA7EA9}" sibTransId="{C8DF6CB5-D293-4868-ADF0-5CDB39D847F5}"/>
    <dgm:cxn modelId="{BB35E4D9-3089-47B7-B1FA-2B3FFBC9CBF0}" srcId="{AD4A3971-D5AF-40AD-94DA-B18DA935D4D4}" destId="{20AE3322-C600-44BE-A747-00DE63C59A1E}" srcOrd="2" destOrd="0" parTransId="{85F3D8CD-B761-479A-8979-CDBA08D62E0F}" sibTransId="{0E6E719B-6454-4D14-B95A-7117A8A4A622}"/>
    <dgm:cxn modelId="{F9727929-B752-4075-9DE5-B0499DE6ADCD}" type="presParOf" srcId="{CB5D4F83-4AEA-437A-BE3C-E443944B3C75}" destId="{2C1D62DC-31DC-4557-9EF5-3D831BEBDB28}" srcOrd="0" destOrd="0" presId="urn:microsoft.com/office/officeart/2005/8/layout/hList1"/>
    <dgm:cxn modelId="{262D8150-2ACB-4120-9B5D-614532771B0C}" type="presParOf" srcId="{2C1D62DC-31DC-4557-9EF5-3D831BEBDB28}" destId="{7681BFEE-4BC3-4FF3-ACB8-84D6860E7BDF}" srcOrd="0" destOrd="0" presId="urn:microsoft.com/office/officeart/2005/8/layout/hList1"/>
    <dgm:cxn modelId="{0BBAE842-BEE4-4BCD-B25C-173AA24A8861}" type="presParOf" srcId="{2C1D62DC-31DC-4557-9EF5-3D831BEBDB28}" destId="{8A73D4B4-BF1F-46F8-9BBE-41FEE34859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0E1535-C6CD-4347-A1F8-9741A7154920}" type="doc">
      <dgm:prSet loTypeId="urn:microsoft.com/office/officeart/2005/8/layout/hList1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AD4A3971-D5AF-40AD-94DA-B18DA935D4D4}">
      <dgm:prSet custT="1"/>
      <dgm:spPr/>
      <dgm:t>
        <a:bodyPr/>
        <a:lstStyle/>
        <a:p>
          <a:pPr algn="r" rtl="0"/>
          <a:r>
            <a:rPr lang="es-MX" sz="2400" b="1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dirty="0">
            <a:solidFill>
              <a:srgbClr val="FF33CC"/>
            </a:solidFill>
            <a:latin typeface="Arial Narrow" panose="020B0606020202030204" pitchFamily="34" charset="0"/>
          </a:endParaRPr>
        </a:p>
      </dgm:t>
    </dgm:pt>
    <dgm:pt modelId="{51CCAF6C-0C70-4B35-9FE8-3F96A2040CA9}" type="parTrans" cxnId="{1BE7557D-7333-44DA-AF82-B34DA252B62A}">
      <dgm:prSet/>
      <dgm:spPr/>
      <dgm:t>
        <a:bodyPr/>
        <a:lstStyle/>
        <a:p>
          <a:endParaRPr lang="es-MX"/>
        </a:p>
      </dgm:t>
    </dgm:pt>
    <dgm:pt modelId="{6B8E362C-2178-4BB1-9D56-A874E0AB7593}" type="sibTrans" cxnId="{1BE7557D-7333-44DA-AF82-B34DA252B62A}">
      <dgm:prSet/>
      <dgm:spPr/>
      <dgm:t>
        <a:bodyPr/>
        <a:lstStyle/>
        <a:p>
          <a:endParaRPr lang="es-MX"/>
        </a:p>
      </dgm:t>
    </dgm:pt>
    <dgm:pt modelId="{7140A454-8DBB-4002-B40B-A4705BA0439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Programas sociales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3A933B03-04FE-4886-9B81-8D9F14BA94E8}" type="sibTrans" cxnId="{E26307BA-185F-478B-AC30-0C931F06C606}">
      <dgm:prSet/>
      <dgm:spPr/>
      <dgm:t>
        <a:bodyPr/>
        <a:lstStyle/>
        <a:p>
          <a:endParaRPr lang="es-MX"/>
        </a:p>
      </dgm:t>
    </dgm:pt>
    <dgm:pt modelId="{BF6E0A63-E6E6-4D67-B7D4-E84A5CC5152D}" type="parTrans" cxnId="{E26307BA-185F-478B-AC30-0C931F06C606}">
      <dgm:prSet/>
      <dgm:spPr/>
      <dgm:t>
        <a:bodyPr/>
        <a:lstStyle/>
        <a:p>
          <a:endParaRPr lang="es-MX"/>
        </a:p>
      </dgm:t>
    </dgm:pt>
    <dgm:pt modelId="{1CE98D6C-DCB0-467C-9552-886810B0509D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Equidad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DEEE2EE3-8767-42F1-BCBB-52A3E252B441}" type="parTrans" cxnId="{AF370361-4AB3-43DA-9EA9-9D7961F622C3}">
      <dgm:prSet/>
      <dgm:spPr/>
      <dgm:t>
        <a:bodyPr/>
        <a:lstStyle/>
        <a:p>
          <a:endParaRPr lang="es-MX"/>
        </a:p>
      </dgm:t>
    </dgm:pt>
    <dgm:pt modelId="{FDCC7FBE-8E59-44F4-A83F-6870642405D3}" type="sibTrans" cxnId="{AF370361-4AB3-43DA-9EA9-9D7961F622C3}">
      <dgm:prSet/>
      <dgm:spPr/>
      <dgm:t>
        <a:bodyPr/>
        <a:lstStyle/>
        <a:p>
          <a:endParaRPr lang="es-MX"/>
        </a:p>
      </dgm:t>
    </dgm:pt>
    <dgm:pt modelId="{381654B0-7BE3-48A8-A02A-9A38897CB9BE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Imparcialidad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6D43C545-33C0-40A4-AEBE-25F288A60DCE}" type="parTrans" cxnId="{DE4AECBC-AD49-4F78-8225-AFB1D38ED3DC}">
      <dgm:prSet/>
      <dgm:spPr/>
      <dgm:t>
        <a:bodyPr/>
        <a:lstStyle/>
        <a:p>
          <a:endParaRPr lang="es-MX"/>
        </a:p>
      </dgm:t>
    </dgm:pt>
    <dgm:pt modelId="{2CFBE4D4-8DDD-47A6-AC1E-C36D215E8A34}" type="sibTrans" cxnId="{DE4AECBC-AD49-4F78-8225-AFB1D38ED3DC}">
      <dgm:prSet/>
      <dgm:spPr/>
      <dgm:t>
        <a:bodyPr/>
        <a:lstStyle/>
        <a:p>
          <a:endParaRPr lang="es-MX"/>
        </a:p>
      </dgm:t>
    </dgm:pt>
    <dgm:pt modelId="{0E0A393E-2FEF-48FA-993D-35F4BB80564E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Neutralidad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342F30D1-0D63-4943-9B13-2105ED88EBFC}" type="parTrans" cxnId="{43F1EBC3-ABF6-4BB4-9B02-B93ADE21B294}">
      <dgm:prSet/>
      <dgm:spPr/>
      <dgm:t>
        <a:bodyPr/>
        <a:lstStyle/>
        <a:p>
          <a:endParaRPr lang="es-MX"/>
        </a:p>
      </dgm:t>
    </dgm:pt>
    <dgm:pt modelId="{AB60A385-2743-480D-B9B7-A24CF8DEF36E}" type="sibTrans" cxnId="{43F1EBC3-ABF6-4BB4-9B02-B93ADE21B294}">
      <dgm:prSet/>
      <dgm:spPr/>
      <dgm:t>
        <a:bodyPr/>
        <a:lstStyle/>
        <a:p>
          <a:endParaRPr lang="es-MX"/>
        </a:p>
      </dgm:t>
    </dgm:pt>
    <dgm:pt modelId="{01CC4CD9-B8D5-4EA0-8334-3BDE38354A59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Eventos masivos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79AFB858-377C-412F-82A7-83DD08E2AFA3}" type="parTrans" cxnId="{9498FA9B-FBF2-426A-9551-6ACC9AF0E8F5}">
      <dgm:prSet/>
      <dgm:spPr/>
      <dgm:t>
        <a:bodyPr/>
        <a:lstStyle/>
        <a:p>
          <a:endParaRPr lang="es-MX"/>
        </a:p>
      </dgm:t>
    </dgm:pt>
    <dgm:pt modelId="{8A921E03-1E5C-4522-85A5-EEDD0CEC03CD}" type="sibTrans" cxnId="{9498FA9B-FBF2-426A-9551-6ACC9AF0E8F5}">
      <dgm:prSet/>
      <dgm:spPr/>
      <dgm:t>
        <a:bodyPr/>
        <a:lstStyle/>
        <a:p>
          <a:endParaRPr lang="es-MX"/>
        </a:p>
      </dgm:t>
    </dgm:pt>
    <dgm:pt modelId="{CB5D4F83-4AEA-437A-BE3C-E443944B3C75}" type="pres">
      <dgm:prSet presAssocID="{4B0E1535-C6CD-4347-A1F8-9741A7154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1D62DC-31DC-4557-9EF5-3D831BEBDB28}" type="pres">
      <dgm:prSet presAssocID="{AD4A3971-D5AF-40AD-94DA-B18DA935D4D4}" presName="composite" presStyleCnt="0"/>
      <dgm:spPr/>
    </dgm:pt>
    <dgm:pt modelId="{7681BFEE-4BC3-4FF3-ACB8-84D6860E7BDF}" type="pres">
      <dgm:prSet presAssocID="{AD4A3971-D5AF-40AD-94DA-B18DA935D4D4}" presName="parTx" presStyleLbl="alignNode1" presStyleIdx="0" presStyleCnt="1" custLinFactY="-101545" custLinFactNeighborX="8097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73D4B4-BF1F-46F8-9BBE-41FEE34859C8}" type="pres">
      <dgm:prSet presAssocID="{AD4A3971-D5AF-40AD-94DA-B18DA935D4D4}" presName="desTx" presStyleLbl="alignAccFollowNode1" presStyleIdx="0" presStyleCnt="1" custScaleY="100000" custLinFactNeighborX="12494" custLinFactNeighborY="10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3F1EBC3-ABF6-4BB4-9B02-B93ADE21B294}" srcId="{AD4A3971-D5AF-40AD-94DA-B18DA935D4D4}" destId="{0E0A393E-2FEF-48FA-993D-35F4BB80564E}" srcOrd="3" destOrd="0" parTransId="{342F30D1-0D63-4943-9B13-2105ED88EBFC}" sibTransId="{AB60A385-2743-480D-B9B7-A24CF8DEF36E}"/>
    <dgm:cxn modelId="{48C5E3E4-C960-4E07-B004-D7AC1F43C6C5}" type="presOf" srcId="{AD4A3971-D5AF-40AD-94DA-B18DA935D4D4}" destId="{7681BFEE-4BC3-4FF3-ACB8-84D6860E7BDF}" srcOrd="0" destOrd="0" presId="urn:microsoft.com/office/officeart/2005/8/layout/hList1"/>
    <dgm:cxn modelId="{F8C5B35F-6479-4CF6-8E10-386928CEEC2F}" type="presOf" srcId="{0E0A393E-2FEF-48FA-993D-35F4BB80564E}" destId="{8A73D4B4-BF1F-46F8-9BBE-41FEE34859C8}" srcOrd="0" destOrd="3" presId="urn:microsoft.com/office/officeart/2005/8/layout/hList1"/>
    <dgm:cxn modelId="{9498FA9B-FBF2-426A-9551-6ACC9AF0E8F5}" srcId="{AD4A3971-D5AF-40AD-94DA-B18DA935D4D4}" destId="{01CC4CD9-B8D5-4EA0-8334-3BDE38354A59}" srcOrd="4" destOrd="0" parTransId="{79AFB858-377C-412F-82A7-83DD08E2AFA3}" sibTransId="{8A921E03-1E5C-4522-85A5-EEDD0CEC03CD}"/>
    <dgm:cxn modelId="{E26307BA-185F-478B-AC30-0C931F06C606}" srcId="{AD4A3971-D5AF-40AD-94DA-B18DA935D4D4}" destId="{7140A454-8DBB-4002-B40B-A4705BA04394}" srcOrd="0" destOrd="0" parTransId="{BF6E0A63-E6E6-4D67-B7D4-E84A5CC5152D}" sibTransId="{3A933B03-04FE-4886-9B81-8D9F14BA94E8}"/>
    <dgm:cxn modelId="{1BE7557D-7333-44DA-AF82-B34DA252B62A}" srcId="{4B0E1535-C6CD-4347-A1F8-9741A7154920}" destId="{AD4A3971-D5AF-40AD-94DA-B18DA935D4D4}" srcOrd="0" destOrd="0" parTransId="{51CCAF6C-0C70-4B35-9FE8-3F96A2040CA9}" sibTransId="{6B8E362C-2178-4BB1-9D56-A874E0AB7593}"/>
    <dgm:cxn modelId="{BF7516FB-6BE0-42BE-83FE-0AFAC84EBE78}" type="presOf" srcId="{7140A454-8DBB-4002-B40B-A4705BA04394}" destId="{8A73D4B4-BF1F-46F8-9BBE-41FEE34859C8}" srcOrd="0" destOrd="0" presId="urn:microsoft.com/office/officeart/2005/8/layout/hList1"/>
    <dgm:cxn modelId="{DE4AECBC-AD49-4F78-8225-AFB1D38ED3DC}" srcId="{AD4A3971-D5AF-40AD-94DA-B18DA935D4D4}" destId="{381654B0-7BE3-48A8-A02A-9A38897CB9BE}" srcOrd="2" destOrd="0" parTransId="{6D43C545-33C0-40A4-AEBE-25F288A60DCE}" sibTransId="{2CFBE4D4-8DDD-47A6-AC1E-C36D215E8A34}"/>
    <dgm:cxn modelId="{D3F091F3-D162-4C62-B8C1-F0A18E6E1502}" type="presOf" srcId="{381654B0-7BE3-48A8-A02A-9A38897CB9BE}" destId="{8A73D4B4-BF1F-46F8-9BBE-41FEE34859C8}" srcOrd="0" destOrd="2" presId="urn:microsoft.com/office/officeart/2005/8/layout/hList1"/>
    <dgm:cxn modelId="{9CCFFF16-F9B3-4132-A5B4-6AB6C75A8E9A}" type="presOf" srcId="{4B0E1535-C6CD-4347-A1F8-9741A7154920}" destId="{CB5D4F83-4AEA-437A-BE3C-E443944B3C75}" srcOrd="0" destOrd="0" presId="urn:microsoft.com/office/officeart/2005/8/layout/hList1"/>
    <dgm:cxn modelId="{9DDA3C56-B3F9-4EEC-A9F3-74BD6210F4F3}" type="presOf" srcId="{1CE98D6C-DCB0-467C-9552-886810B0509D}" destId="{8A73D4B4-BF1F-46F8-9BBE-41FEE34859C8}" srcOrd="0" destOrd="1" presId="urn:microsoft.com/office/officeart/2005/8/layout/hList1"/>
    <dgm:cxn modelId="{C5AA7700-F740-4E47-9D6C-398E2D7DE8B5}" type="presOf" srcId="{01CC4CD9-B8D5-4EA0-8334-3BDE38354A59}" destId="{8A73D4B4-BF1F-46F8-9BBE-41FEE34859C8}" srcOrd="0" destOrd="4" presId="urn:microsoft.com/office/officeart/2005/8/layout/hList1"/>
    <dgm:cxn modelId="{AF370361-4AB3-43DA-9EA9-9D7961F622C3}" srcId="{AD4A3971-D5AF-40AD-94DA-B18DA935D4D4}" destId="{1CE98D6C-DCB0-467C-9552-886810B0509D}" srcOrd="1" destOrd="0" parTransId="{DEEE2EE3-8767-42F1-BCBB-52A3E252B441}" sibTransId="{FDCC7FBE-8E59-44F4-A83F-6870642405D3}"/>
    <dgm:cxn modelId="{64EF7E48-4F76-4971-BD5C-88FAA95CF476}" type="presParOf" srcId="{CB5D4F83-4AEA-437A-BE3C-E443944B3C75}" destId="{2C1D62DC-31DC-4557-9EF5-3D831BEBDB28}" srcOrd="0" destOrd="0" presId="urn:microsoft.com/office/officeart/2005/8/layout/hList1"/>
    <dgm:cxn modelId="{2A3C4DE1-DB97-4ACE-88E6-D2D581A62680}" type="presParOf" srcId="{2C1D62DC-31DC-4557-9EF5-3D831BEBDB28}" destId="{7681BFEE-4BC3-4FF3-ACB8-84D6860E7BDF}" srcOrd="0" destOrd="0" presId="urn:microsoft.com/office/officeart/2005/8/layout/hList1"/>
    <dgm:cxn modelId="{BFB0973C-B11A-4404-AF55-AD4775BC9524}" type="presParOf" srcId="{2C1D62DC-31DC-4557-9EF5-3D831BEBDB28}" destId="{8A73D4B4-BF1F-46F8-9BBE-41FEE34859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0E1535-C6CD-4347-A1F8-9741A7154920}" type="doc">
      <dgm:prSet loTypeId="urn:microsoft.com/office/officeart/2005/8/layout/hList1" loCatId="list" qsTypeId="urn:microsoft.com/office/officeart/2005/8/quickstyle/3d3" qsCatId="3D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AD4A3971-D5AF-40AD-94DA-B18DA935D4D4}">
      <dgm:prSet custT="1"/>
      <dgm:spPr/>
      <dgm:t>
        <a:bodyPr/>
        <a:lstStyle/>
        <a:p>
          <a:pPr algn="r" rtl="0"/>
          <a:r>
            <a:rPr lang="es-MX" sz="2400" b="1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dirty="0">
            <a:solidFill>
              <a:srgbClr val="FF33CC"/>
            </a:solidFill>
            <a:latin typeface="Arial Narrow" panose="020B0606020202030204" pitchFamily="34" charset="0"/>
          </a:endParaRPr>
        </a:p>
      </dgm:t>
    </dgm:pt>
    <dgm:pt modelId="{51CCAF6C-0C70-4B35-9FE8-3F96A2040CA9}" type="parTrans" cxnId="{1BE7557D-7333-44DA-AF82-B34DA252B62A}">
      <dgm:prSet/>
      <dgm:spPr/>
      <dgm:t>
        <a:bodyPr/>
        <a:lstStyle/>
        <a:p>
          <a:endParaRPr lang="es-MX"/>
        </a:p>
      </dgm:t>
    </dgm:pt>
    <dgm:pt modelId="{6B8E362C-2178-4BB1-9D56-A874E0AB7593}" type="sibTrans" cxnId="{1BE7557D-7333-44DA-AF82-B34DA252B62A}">
      <dgm:prSet/>
      <dgm:spPr/>
      <dgm:t>
        <a:bodyPr/>
        <a:lstStyle/>
        <a:p>
          <a:endParaRPr lang="es-MX"/>
        </a:p>
      </dgm:t>
    </dgm:pt>
    <dgm:pt modelId="{7140A454-8DBB-4002-B40B-A4705BA0439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Normas reglamentarias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3A933B03-04FE-4886-9B81-8D9F14BA94E8}" type="sibTrans" cxnId="{E26307BA-185F-478B-AC30-0C931F06C606}">
      <dgm:prSet/>
      <dgm:spPr/>
      <dgm:t>
        <a:bodyPr/>
        <a:lstStyle/>
        <a:p>
          <a:endParaRPr lang="es-MX"/>
        </a:p>
      </dgm:t>
    </dgm:pt>
    <dgm:pt modelId="{BF6E0A63-E6E6-4D67-B7D4-E84A5CC5152D}" type="parTrans" cxnId="{E26307BA-185F-478B-AC30-0C931F06C606}">
      <dgm:prSet/>
      <dgm:spPr/>
      <dgm:t>
        <a:bodyPr/>
        <a:lstStyle/>
        <a:p>
          <a:endParaRPr lang="es-MX"/>
        </a:p>
      </dgm:t>
    </dgm:pt>
    <dgm:pt modelId="{319FE70A-1F4C-4187-9B2B-10EDA59C9CA4}">
      <dgm:prSet custT="1"/>
      <dgm:spPr/>
      <dgm:t>
        <a:bodyPr/>
        <a:lstStyle/>
        <a:p>
          <a:pPr rtl="0"/>
          <a:r>
            <a:rPr lang="es-MX" sz="1600" dirty="0" smtClean="0">
              <a:latin typeface="Arial Narrow" panose="020B0606020202030204" pitchFamily="34" charset="0"/>
            </a:rPr>
            <a:t>Propaganda gubernamental</a:t>
          </a:r>
          <a:endParaRPr lang="es-MX" sz="1600" dirty="0">
            <a:latin typeface="Arial Narrow" panose="020B0606020202030204" pitchFamily="34" charset="0"/>
          </a:endParaRPr>
        </a:p>
      </dgm:t>
    </dgm:pt>
    <dgm:pt modelId="{DF46AFE8-3834-4AC9-BDE3-D3B0C3CA7EA9}" type="parTrans" cxnId="{F01CF2E3-97CF-4763-8DE8-7AD4B574EA7C}">
      <dgm:prSet/>
      <dgm:spPr/>
      <dgm:t>
        <a:bodyPr/>
        <a:lstStyle/>
        <a:p>
          <a:endParaRPr lang="es-MX"/>
        </a:p>
      </dgm:t>
    </dgm:pt>
    <dgm:pt modelId="{C8DF6CB5-D293-4868-ADF0-5CDB39D847F5}" type="sibTrans" cxnId="{F01CF2E3-97CF-4763-8DE8-7AD4B574EA7C}">
      <dgm:prSet/>
      <dgm:spPr/>
      <dgm:t>
        <a:bodyPr/>
        <a:lstStyle/>
        <a:p>
          <a:endParaRPr lang="es-MX"/>
        </a:p>
      </dgm:t>
    </dgm:pt>
    <dgm:pt modelId="{CB5D4F83-4AEA-437A-BE3C-E443944B3C75}" type="pres">
      <dgm:prSet presAssocID="{4B0E1535-C6CD-4347-A1F8-9741A7154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C1D62DC-31DC-4557-9EF5-3D831BEBDB28}" type="pres">
      <dgm:prSet presAssocID="{AD4A3971-D5AF-40AD-94DA-B18DA935D4D4}" presName="composite" presStyleCnt="0"/>
      <dgm:spPr/>
    </dgm:pt>
    <dgm:pt modelId="{7681BFEE-4BC3-4FF3-ACB8-84D6860E7BDF}" type="pres">
      <dgm:prSet presAssocID="{AD4A3971-D5AF-40AD-94DA-B18DA935D4D4}" presName="parTx" presStyleLbl="alignNode1" presStyleIdx="0" presStyleCnt="1" custLinFactY="-101545" custLinFactNeighborX="8097" custLinFactNeighborY="-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73D4B4-BF1F-46F8-9BBE-41FEE34859C8}" type="pres">
      <dgm:prSet presAssocID="{AD4A3971-D5AF-40AD-94DA-B18DA935D4D4}" presName="desTx" presStyleLbl="alignAccFollowNode1" presStyleIdx="0" presStyleCnt="1" custScaleY="100000" custLinFactNeighborX="12494" custLinFactNeighborY="103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075725-CF9C-4B34-A69D-26E9D7A0FDFE}" type="presOf" srcId="{4B0E1535-C6CD-4347-A1F8-9741A7154920}" destId="{CB5D4F83-4AEA-437A-BE3C-E443944B3C75}" srcOrd="0" destOrd="0" presId="urn:microsoft.com/office/officeart/2005/8/layout/hList1"/>
    <dgm:cxn modelId="{F01CF2E3-97CF-4763-8DE8-7AD4B574EA7C}" srcId="{AD4A3971-D5AF-40AD-94DA-B18DA935D4D4}" destId="{319FE70A-1F4C-4187-9B2B-10EDA59C9CA4}" srcOrd="1" destOrd="0" parTransId="{DF46AFE8-3834-4AC9-BDE3-D3B0C3CA7EA9}" sibTransId="{C8DF6CB5-D293-4868-ADF0-5CDB39D847F5}"/>
    <dgm:cxn modelId="{E9EDE2A8-210A-4D1A-9A1E-0A625D19BD97}" type="presOf" srcId="{AD4A3971-D5AF-40AD-94DA-B18DA935D4D4}" destId="{7681BFEE-4BC3-4FF3-ACB8-84D6860E7BDF}" srcOrd="0" destOrd="0" presId="urn:microsoft.com/office/officeart/2005/8/layout/hList1"/>
    <dgm:cxn modelId="{E26307BA-185F-478B-AC30-0C931F06C606}" srcId="{AD4A3971-D5AF-40AD-94DA-B18DA935D4D4}" destId="{7140A454-8DBB-4002-B40B-A4705BA04394}" srcOrd="0" destOrd="0" parTransId="{BF6E0A63-E6E6-4D67-B7D4-E84A5CC5152D}" sibTransId="{3A933B03-04FE-4886-9B81-8D9F14BA94E8}"/>
    <dgm:cxn modelId="{5FAD9150-FEC7-4DC0-82F4-CA5B651B2D43}" type="presOf" srcId="{319FE70A-1F4C-4187-9B2B-10EDA59C9CA4}" destId="{8A73D4B4-BF1F-46F8-9BBE-41FEE34859C8}" srcOrd="0" destOrd="1" presId="urn:microsoft.com/office/officeart/2005/8/layout/hList1"/>
    <dgm:cxn modelId="{1BE7557D-7333-44DA-AF82-B34DA252B62A}" srcId="{4B0E1535-C6CD-4347-A1F8-9741A7154920}" destId="{AD4A3971-D5AF-40AD-94DA-B18DA935D4D4}" srcOrd="0" destOrd="0" parTransId="{51CCAF6C-0C70-4B35-9FE8-3F96A2040CA9}" sibTransId="{6B8E362C-2178-4BB1-9D56-A874E0AB7593}"/>
    <dgm:cxn modelId="{161894CD-3430-4CB5-A859-B33957BEF80B}" type="presOf" srcId="{7140A454-8DBB-4002-B40B-A4705BA04394}" destId="{8A73D4B4-BF1F-46F8-9BBE-41FEE34859C8}" srcOrd="0" destOrd="0" presId="urn:microsoft.com/office/officeart/2005/8/layout/hList1"/>
    <dgm:cxn modelId="{CEC9DDEE-366F-47E9-9BD8-220DCCB783E0}" type="presParOf" srcId="{CB5D4F83-4AEA-437A-BE3C-E443944B3C75}" destId="{2C1D62DC-31DC-4557-9EF5-3D831BEBDB28}" srcOrd="0" destOrd="0" presId="urn:microsoft.com/office/officeart/2005/8/layout/hList1"/>
    <dgm:cxn modelId="{42C38DA0-ED29-45BC-9FA7-4DC6371F7A5F}" type="presParOf" srcId="{2C1D62DC-31DC-4557-9EF5-3D831BEBDB28}" destId="{7681BFEE-4BC3-4FF3-ACB8-84D6860E7BDF}" srcOrd="0" destOrd="0" presId="urn:microsoft.com/office/officeart/2005/8/layout/hList1"/>
    <dgm:cxn modelId="{27898625-D840-4902-9BED-1922AC6DA7E1}" type="presParOf" srcId="{2C1D62DC-31DC-4557-9EF5-3D831BEBDB28}" destId="{8A73D4B4-BF1F-46F8-9BBE-41FEE34859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1BFEE-4BC3-4FF3-ACB8-84D6860E7BDF}">
      <dsp:nvSpPr>
        <dsp:cNvPr id="0" name=""/>
        <dsp:cNvSpPr/>
      </dsp:nvSpPr>
      <dsp:spPr>
        <a:xfrm>
          <a:off x="1108" y="-262937"/>
          <a:ext cx="2267158" cy="5258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kern="1200" dirty="0">
            <a:solidFill>
              <a:srgbClr val="FF33CC"/>
            </a:solidFill>
            <a:latin typeface="Arial Narrow" panose="020B0606020202030204" pitchFamily="34" charset="0"/>
          </a:endParaRPr>
        </a:p>
      </dsp:txBody>
      <dsp:txXfrm>
        <a:off x="1108" y="-262937"/>
        <a:ext cx="2267158" cy="525875"/>
      </dsp:txXfrm>
    </dsp:sp>
    <dsp:sp modelId="{8A73D4B4-BF1F-46F8-9BBE-41FEE34859C8}">
      <dsp:nvSpPr>
        <dsp:cNvPr id="0" name=""/>
        <dsp:cNvSpPr/>
      </dsp:nvSpPr>
      <dsp:spPr>
        <a:xfrm>
          <a:off x="2216" y="262937"/>
          <a:ext cx="2267158" cy="199764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Política pública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Ámbito </a:t>
          </a:r>
          <a:r>
            <a:rPr lang="es-MX" sz="1600" kern="1200" dirty="0" smtClean="0">
              <a:latin typeface="Arial Narrow" panose="020B0606020202030204" pitchFamily="34" charset="0"/>
            </a:rPr>
            <a:t>gubernamental (Convenio SEDESOL, </a:t>
          </a:r>
          <a:r>
            <a:rPr lang="es-MX" sz="1600" kern="1200" dirty="0" err="1" smtClean="0">
              <a:latin typeface="Arial Narrow" panose="020B0606020202030204" pitchFamily="34" charset="0"/>
            </a:rPr>
            <a:t>OPLE</a:t>
          </a:r>
          <a:r>
            <a:rPr lang="es-MX" sz="1600" kern="1200" dirty="0" smtClean="0">
              <a:latin typeface="Arial Narrow" panose="020B0606020202030204" pitchFamily="34" charset="0"/>
            </a:rPr>
            <a:t>, </a:t>
          </a:r>
          <a:r>
            <a:rPr lang="es-MX" sz="1600" kern="1200" dirty="0" err="1" smtClean="0">
              <a:latin typeface="Arial Narrow" panose="020B0606020202030204" pitchFamily="34" charset="0"/>
            </a:rPr>
            <a:t>FEPADE</a:t>
          </a:r>
          <a:r>
            <a:rPr lang="es-MX" sz="1600" kern="1200" dirty="0" smtClean="0">
              <a:latin typeface="Arial Narrow" panose="020B0606020202030204" pitchFamily="34" charset="0"/>
            </a:rPr>
            <a:t>, GOBIERNO DEL ESTADO)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Transparencia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Responsabilidad</a:t>
          </a:r>
          <a:endParaRPr lang="es-MX" sz="1600" kern="1200" dirty="0">
            <a:latin typeface="Arial Narrow" panose="020B0606020202030204" pitchFamily="34" charset="0"/>
          </a:endParaRPr>
        </a:p>
      </dsp:txBody>
      <dsp:txXfrm>
        <a:off x="2216" y="262937"/>
        <a:ext cx="2267158" cy="19976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1BFEE-4BC3-4FF3-ACB8-84D6860E7BDF}">
      <dsp:nvSpPr>
        <dsp:cNvPr id="0" name=""/>
        <dsp:cNvSpPr/>
      </dsp:nvSpPr>
      <dsp:spPr>
        <a:xfrm>
          <a:off x="1848" y="97720"/>
          <a:ext cx="1890679" cy="5271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kern="1200" dirty="0">
            <a:solidFill>
              <a:srgbClr val="FF33CC"/>
            </a:solidFill>
            <a:latin typeface="Arial Narrow" panose="020B0606020202030204" pitchFamily="34" charset="0"/>
          </a:endParaRPr>
        </a:p>
      </dsp:txBody>
      <dsp:txXfrm>
        <a:off x="1848" y="97720"/>
        <a:ext cx="1890679" cy="527132"/>
      </dsp:txXfrm>
    </dsp:sp>
    <dsp:sp modelId="{8A73D4B4-BF1F-46F8-9BBE-41FEE34859C8}">
      <dsp:nvSpPr>
        <dsp:cNvPr id="0" name=""/>
        <dsp:cNvSpPr/>
      </dsp:nvSpPr>
      <dsp:spPr>
        <a:xfrm>
          <a:off x="1848" y="494682"/>
          <a:ext cx="1890679" cy="118034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Legalidad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Legitimidad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Convicción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Corresponsabilidad</a:t>
          </a:r>
          <a:endParaRPr lang="es-MX" sz="1600" kern="1200" dirty="0">
            <a:latin typeface="Arial Narrow" panose="020B0606020202030204" pitchFamily="34" charset="0"/>
          </a:endParaRPr>
        </a:p>
      </dsp:txBody>
      <dsp:txXfrm>
        <a:off x="1848" y="494682"/>
        <a:ext cx="1890679" cy="1180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1BFEE-4BC3-4FF3-ACB8-84D6860E7BDF}">
      <dsp:nvSpPr>
        <dsp:cNvPr id="0" name=""/>
        <dsp:cNvSpPr/>
      </dsp:nvSpPr>
      <dsp:spPr>
        <a:xfrm>
          <a:off x="2205" y="-47758"/>
          <a:ext cx="2256362" cy="5237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kern="1200" dirty="0">
            <a:solidFill>
              <a:srgbClr val="FF33CC"/>
            </a:solidFill>
            <a:latin typeface="Arial Narrow" panose="020B0606020202030204" pitchFamily="34" charset="0"/>
          </a:endParaRPr>
        </a:p>
      </dsp:txBody>
      <dsp:txXfrm>
        <a:off x="2205" y="-47758"/>
        <a:ext cx="2256362" cy="523713"/>
      </dsp:txXfrm>
    </dsp:sp>
    <dsp:sp modelId="{8A73D4B4-BF1F-46F8-9BBE-41FEE34859C8}">
      <dsp:nvSpPr>
        <dsp:cNvPr id="0" name=""/>
        <dsp:cNvSpPr/>
      </dsp:nvSpPr>
      <dsp:spPr>
        <a:xfrm>
          <a:off x="0" y="475954"/>
          <a:ext cx="2256362" cy="118034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Servidores públicos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Recursos públicos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Imparcialidad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Equidad</a:t>
          </a:r>
          <a:endParaRPr lang="es-MX" sz="1600" kern="1200" dirty="0">
            <a:latin typeface="Arial Narrow" panose="020B0606020202030204" pitchFamily="34" charset="0"/>
          </a:endParaRPr>
        </a:p>
      </dsp:txBody>
      <dsp:txXfrm>
        <a:off x="0" y="475954"/>
        <a:ext cx="2256362" cy="11803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1BFEE-4BC3-4FF3-ACB8-84D6860E7BDF}">
      <dsp:nvSpPr>
        <dsp:cNvPr id="0" name=""/>
        <dsp:cNvSpPr/>
      </dsp:nvSpPr>
      <dsp:spPr>
        <a:xfrm>
          <a:off x="2205" y="-259979"/>
          <a:ext cx="2256362" cy="5237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kern="1200" dirty="0">
            <a:solidFill>
              <a:srgbClr val="FF33CC"/>
            </a:solidFill>
            <a:latin typeface="Arial Narrow" panose="020B0606020202030204" pitchFamily="34" charset="0"/>
          </a:endParaRPr>
        </a:p>
      </dsp:txBody>
      <dsp:txXfrm>
        <a:off x="2205" y="-259979"/>
        <a:ext cx="2256362" cy="523713"/>
      </dsp:txXfrm>
    </dsp:sp>
    <dsp:sp modelId="{8A73D4B4-BF1F-46F8-9BBE-41FEE34859C8}">
      <dsp:nvSpPr>
        <dsp:cNvPr id="0" name=""/>
        <dsp:cNvSpPr/>
      </dsp:nvSpPr>
      <dsp:spPr>
        <a:xfrm>
          <a:off x="2205" y="89244"/>
          <a:ext cx="2256362" cy="186659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Propaganda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Comunicación Social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Poderes públicos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Carácter Institucional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Fines (Informativos, educativos, orientación)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Promoción personalizada</a:t>
          </a:r>
          <a:endParaRPr lang="es-MX" sz="1600" kern="1200" dirty="0">
            <a:latin typeface="Arial Narrow" panose="020B0606020202030204" pitchFamily="34" charset="0"/>
          </a:endParaRPr>
        </a:p>
      </dsp:txBody>
      <dsp:txXfrm>
        <a:off x="2205" y="89244"/>
        <a:ext cx="2256362" cy="18665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1BFEE-4BC3-4FF3-ACB8-84D6860E7BDF}">
      <dsp:nvSpPr>
        <dsp:cNvPr id="0" name=""/>
        <dsp:cNvSpPr/>
      </dsp:nvSpPr>
      <dsp:spPr>
        <a:xfrm>
          <a:off x="0" y="4352"/>
          <a:ext cx="2258568" cy="633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kern="1200" dirty="0">
            <a:solidFill>
              <a:srgbClr val="FF33CC"/>
            </a:solidFill>
            <a:latin typeface="Arial Narrow" panose="020B0606020202030204" pitchFamily="34" charset="0"/>
          </a:endParaRPr>
        </a:p>
      </dsp:txBody>
      <dsp:txXfrm>
        <a:off x="0" y="4352"/>
        <a:ext cx="2258568" cy="633600"/>
      </dsp:txXfrm>
    </dsp:sp>
    <dsp:sp modelId="{8A73D4B4-BF1F-46F8-9BBE-41FEE34859C8}">
      <dsp:nvSpPr>
        <dsp:cNvPr id="0" name=""/>
        <dsp:cNvSpPr/>
      </dsp:nvSpPr>
      <dsp:spPr>
        <a:xfrm>
          <a:off x="0" y="642305"/>
          <a:ext cx="2258568" cy="96624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Normas reglamentarias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Imparcialidad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Recursos públicos</a:t>
          </a:r>
          <a:endParaRPr lang="es-MX" sz="1600" kern="1200" dirty="0">
            <a:latin typeface="Arial Narrow" panose="020B0606020202030204" pitchFamily="34" charset="0"/>
          </a:endParaRPr>
        </a:p>
      </dsp:txBody>
      <dsp:txXfrm>
        <a:off x="0" y="642305"/>
        <a:ext cx="2258568" cy="966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1BFEE-4BC3-4FF3-ACB8-84D6860E7BDF}">
      <dsp:nvSpPr>
        <dsp:cNvPr id="0" name=""/>
        <dsp:cNvSpPr/>
      </dsp:nvSpPr>
      <dsp:spPr>
        <a:xfrm>
          <a:off x="0" y="0"/>
          <a:ext cx="2258568" cy="633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kern="1200" dirty="0">
            <a:solidFill>
              <a:srgbClr val="FF33CC"/>
            </a:solidFill>
            <a:latin typeface="Arial Narrow" panose="020B0606020202030204" pitchFamily="34" charset="0"/>
          </a:endParaRPr>
        </a:p>
      </dsp:txBody>
      <dsp:txXfrm>
        <a:off x="0" y="0"/>
        <a:ext cx="2258568" cy="633600"/>
      </dsp:txXfrm>
    </dsp:sp>
    <dsp:sp modelId="{8A73D4B4-BF1F-46F8-9BBE-41FEE34859C8}">
      <dsp:nvSpPr>
        <dsp:cNvPr id="0" name=""/>
        <dsp:cNvSpPr/>
      </dsp:nvSpPr>
      <dsp:spPr>
        <a:xfrm>
          <a:off x="0" y="662182"/>
          <a:ext cx="2258568" cy="1419164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Programas sociales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Equidad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Imparcialidad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Neutralidad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Eventos masivos</a:t>
          </a:r>
          <a:endParaRPr lang="es-MX" sz="1600" kern="1200" dirty="0">
            <a:latin typeface="Arial Narrow" panose="020B0606020202030204" pitchFamily="34" charset="0"/>
          </a:endParaRPr>
        </a:p>
      </dsp:txBody>
      <dsp:txXfrm>
        <a:off x="0" y="662182"/>
        <a:ext cx="2258568" cy="14191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1BFEE-4BC3-4FF3-ACB8-84D6860E7BDF}">
      <dsp:nvSpPr>
        <dsp:cNvPr id="0" name=""/>
        <dsp:cNvSpPr/>
      </dsp:nvSpPr>
      <dsp:spPr>
        <a:xfrm>
          <a:off x="0" y="0"/>
          <a:ext cx="2258568" cy="633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33CC"/>
              </a:solidFill>
              <a:latin typeface="Arial Narrow" panose="020B0606020202030204" pitchFamily="34" charset="0"/>
            </a:rPr>
            <a:t>  ! ! !</a:t>
          </a:r>
          <a:endParaRPr lang="es-MX" sz="1800" kern="1200" dirty="0">
            <a:solidFill>
              <a:srgbClr val="FF33CC"/>
            </a:solidFill>
            <a:latin typeface="Arial Narrow" panose="020B0606020202030204" pitchFamily="34" charset="0"/>
          </a:endParaRPr>
        </a:p>
      </dsp:txBody>
      <dsp:txXfrm>
        <a:off x="0" y="0"/>
        <a:ext cx="2258568" cy="633600"/>
      </dsp:txXfrm>
    </dsp:sp>
    <dsp:sp modelId="{8A73D4B4-BF1F-46F8-9BBE-41FEE34859C8}">
      <dsp:nvSpPr>
        <dsp:cNvPr id="0" name=""/>
        <dsp:cNvSpPr/>
      </dsp:nvSpPr>
      <dsp:spPr>
        <a:xfrm>
          <a:off x="0" y="642305"/>
          <a:ext cx="2258568" cy="96624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Normas reglamentarias</a:t>
          </a:r>
          <a:endParaRPr lang="es-MX" sz="1600" kern="1200" dirty="0">
            <a:latin typeface="Arial Narrow" panose="020B0606020202030204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>
              <a:latin typeface="Arial Narrow" panose="020B0606020202030204" pitchFamily="34" charset="0"/>
            </a:rPr>
            <a:t>Propaganda gubernamental</a:t>
          </a:r>
          <a:endParaRPr lang="es-MX" sz="1600" kern="1200" dirty="0">
            <a:latin typeface="Arial Narrow" panose="020B0606020202030204" pitchFamily="34" charset="0"/>
          </a:endParaRPr>
        </a:p>
      </dsp:txBody>
      <dsp:txXfrm>
        <a:off x="0" y="642305"/>
        <a:ext cx="2258568" cy="966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602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528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257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320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645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501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65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922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732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5254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97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F3513-27C5-418D-8DE1-E1B3EBDB4174}" type="datetimeFigureOut">
              <a:rPr lang="es-MX" smtClean="0"/>
              <a:t>23/04/2017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BBD8A-A9E4-400A-890C-49200B0C89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5893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uadroTexto 6"/>
          <p:cNvSpPr txBox="1"/>
          <p:nvPr/>
        </p:nvSpPr>
        <p:spPr>
          <a:xfrm>
            <a:off x="0" y="-10160"/>
            <a:ext cx="662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BLINDAJE 						ELECTORAL</a:t>
            </a:r>
            <a:endParaRPr lang="es-MX" sz="6000" b="1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096000" y="61976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Proceso Electoral Local 2016-2017</a:t>
            </a:r>
            <a:endParaRPr lang="es-MX" sz="28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laovejaneg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3659" y="1837944"/>
            <a:ext cx="6351671" cy="43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5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74815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Artículo 134, párrafo séptimo de la CPEUM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Acuerdo INE/CG66/2015</a:t>
            </a:r>
          </a:p>
          <a:p>
            <a:endParaRPr lang="es-MX" sz="1200" b="1" dirty="0" smtClean="0"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80920" y="2983014"/>
            <a:ext cx="7630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dirty="0" smtClean="0">
                <a:latin typeface="Arial Narrow" panose="020B0606020202030204" pitchFamily="34" charset="0"/>
              </a:rPr>
              <a:t>V</a:t>
            </a:r>
            <a:r>
              <a:rPr lang="es-MX" sz="2400" dirty="0" smtClean="0">
                <a:latin typeface="Arial Narrow" panose="020B0606020202030204" pitchFamily="34" charset="0"/>
              </a:rPr>
              <a:t>. </a:t>
            </a:r>
            <a:r>
              <a:rPr lang="es-MX" sz="2400" b="1" dirty="0" smtClean="0">
                <a:latin typeface="Arial Narrow" panose="020B0606020202030204" pitchFamily="34" charset="0"/>
              </a:rPr>
              <a:t>Recoger</a:t>
            </a:r>
            <a:r>
              <a:rPr lang="es-MX" sz="2400" b="1" dirty="0">
                <a:latin typeface="Arial Narrow" panose="020B0606020202030204" pitchFamily="34" charset="0"/>
              </a:rPr>
              <a:t>, retener </a:t>
            </a:r>
            <a:r>
              <a:rPr lang="es-MX" sz="2400" dirty="0">
                <a:latin typeface="Arial Narrow" panose="020B0606020202030204" pitchFamily="34" charset="0"/>
              </a:rPr>
              <a:t>o</a:t>
            </a:r>
            <a:r>
              <a:rPr lang="es-MX" sz="2400" b="1" dirty="0">
                <a:latin typeface="Arial Narrow" panose="020B0606020202030204" pitchFamily="34" charset="0"/>
              </a:rPr>
              <a:t> amenazar con hacerlo</a:t>
            </a:r>
            <a:r>
              <a:rPr lang="es-MX" sz="2400" dirty="0">
                <a:latin typeface="Arial Narrow" panose="020B0606020202030204" pitchFamily="34" charset="0"/>
              </a:rPr>
              <a:t>, </a:t>
            </a:r>
            <a:r>
              <a:rPr lang="es-MX" sz="2400" b="1" dirty="0">
                <a:latin typeface="Arial Narrow" panose="020B0606020202030204" pitchFamily="34" charset="0"/>
              </a:rPr>
              <a:t>la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credencial para votar</a:t>
            </a:r>
            <a:r>
              <a:rPr lang="es-MX" sz="2400" dirty="0">
                <a:latin typeface="Arial Narrow" panose="020B0606020202030204" pitchFamily="34" charset="0"/>
              </a:rPr>
              <a:t>, a cambio de la entrega o mantenimiento de recursos públicos, bienes, obras, servicios o programas públicos en general, así como </a:t>
            </a:r>
            <a:r>
              <a:rPr lang="es-MX" sz="2400" b="1" dirty="0">
                <a:latin typeface="Arial Narrow" panose="020B0606020202030204" pitchFamily="34" charset="0"/>
              </a:rPr>
              <a:t>recabar datos personales</a:t>
            </a:r>
            <a:r>
              <a:rPr lang="es-MX" sz="2400" dirty="0">
                <a:latin typeface="Arial Narrow" panose="020B0606020202030204" pitchFamily="34" charset="0"/>
              </a:rPr>
              <a:t> de la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credencial para votar</a:t>
            </a:r>
            <a:r>
              <a:rPr lang="es-MX" sz="2400" b="1" dirty="0">
                <a:latin typeface="Arial Narrow" panose="020B0606020202030204" pitchFamily="34" charset="0"/>
              </a:rPr>
              <a:t> </a:t>
            </a:r>
            <a:r>
              <a:rPr lang="es-MX" sz="2400" dirty="0">
                <a:latin typeface="Arial Narrow" panose="020B0606020202030204" pitchFamily="34" charset="0"/>
              </a:rPr>
              <a:t>sin causa prevista en la Ley o norma, o sin el consentimiento del ciudadano</a:t>
            </a:r>
            <a:r>
              <a:rPr lang="es-MX" sz="2400" dirty="0" smtClean="0">
                <a:latin typeface="Arial Narrow" panose="020B0606020202030204" pitchFamily="34" charset="0"/>
              </a:rPr>
              <a:t>.</a:t>
            </a:r>
            <a:endParaRPr lang="es-MX" sz="2400" dirty="0"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74672" y="2964330"/>
            <a:ext cx="45719" cy="1773936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939333" y="2169616"/>
            <a:ext cx="9563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spc="500" dirty="0">
                <a:solidFill>
                  <a:srgbClr val="000000"/>
                </a:solidFill>
                <a:latin typeface="Arial Narrow" panose="020B0606020202030204" pitchFamily="34" charset="0"/>
              </a:rPr>
              <a:t>PRIMERA. </a:t>
            </a:r>
            <a:r>
              <a:rPr lang="es-MX" sz="2800" dirty="0">
                <a:latin typeface="Arial Narrow" panose="020B0606020202030204" pitchFamily="34" charset="0"/>
              </a:rPr>
              <a:t>Son conductas contrarias al principio de </a:t>
            </a:r>
            <a:r>
              <a:rPr lang="es-MX" sz="2800" b="1" dirty="0">
                <a:solidFill>
                  <a:srgbClr val="FF33CC"/>
                </a:solidFill>
                <a:latin typeface="Arial Narrow" panose="020B0606020202030204" pitchFamily="34" charset="0"/>
              </a:rPr>
              <a:t>imparcialidad</a:t>
            </a:r>
            <a:r>
              <a:rPr lang="es-MX" sz="2800" dirty="0">
                <a:latin typeface="Arial Narrow" panose="020B0606020202030204" pitchFamily="34" charset="0"/>
              </a:rPr>
              <a:t>: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8225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Artículo 134, párrafo séptimo de la CPEUM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Acuerdo </a:t>
            </a:r>
            <a:r>
              <a:rPr lang="es-MX" sz="1200" b="1" dirty="0" smtClean="0">
                <a:latin typeface="Arial Narrow" panose="020B0606020202030204" pitchFamily="34" charset="0"/>
              </a:rPr>
              <a:t>INE/CG66/2015</a:t>
            </a:r>
            <a:endParaRPr lang="es-MX" sz="1200" b="1" dirty="0"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80919" y="1867991"/>
            <a:ext cx="879163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33CC"/>
              </a:buClr>
              <a:buSzPct val="50000"/>
            </a:pPr>
            <a:r>
              <a:rPr lang="es-MX" sz="2000" dirty="0" smtClean="0">
                <a:latin typeface="Arial Narrow" panose="020B0606020202030204" pitchFamily="34" charset="0"/>
              </a:rPr>
              <a:t>X. </a:t>
            </a:r>
            <a:r>
              <a:rPr lang="es-MX" sz="20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Ordenar </a:t>
            </a:r>
            <a:r>
              <a:rPr lang="es-MX" sz="2000" dirty="0">
                <a:latin typeface="Arial Narrow" panose="020B0606020202030204" pitchFamily="34" charset="0"/>
              </a:rPr>
              <a:t>o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autorizar</a:t>
            </a:r>
            <a:r>
              <a:rPr lang="es-MX" sz="2000" dirty="0">
                <a:latin typeface="Arial Narrow" panose="020B0606020202030204" pitchFamily="34" charset="0"/>
              </a:rPr>
              <a:t>,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 permitir </a:t>
            </a:r>
            <a:r>
              <a:rPr lang="es-MX" sz="2000" dirty="0">
                <a:latin typeface="Arial Narrow" panose="020B0606020202030204" pitchFamily="34" charset="0"/>
              </a:rPr>
              <a:t>o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 tolerar</a:t>
            </a:r>
            <a:r>
              <a:rPr lang="es-MX" sz="2000" dirty="0">
                <a:latin typeface="Arial Narrow" panose="020B0606020202030204" pitchFamily="34" charset="0"/>
              </a:rPr>
              <a:t> la </a:t>
            </a:r>
            <a:r>
              <a:rPr lang="es-MX" sz="2000" b="1" dirty="0">
                <a:latin typeface="Arial Narrow" panose="020B0606020202030204" pitchFamily="34" charset="0"/>
              </a:rPr>
              <a:t>utilización de recursos humanos</a:t>
            </a:r>
            <a:r>
              <a:rPr lang="es-MX" sz="2000" b="1" dirty="0" smtClean="0">
                <a:latin typeface="Arial Narrow" panose="020B0606020202030204" pitchFamily="34" charset="0"/>
              </a:rPr>
              <a:t>, materiales </a:t>
            </a:r>
            <a:r>
              <a:rPr lang="es-MX" sz="2000" dirty="0">
                <a:latin typeface="Arial Narrow" panose="020B0606020202030204" pitchFamily="34" charset="0"/>
              </a:rPr>
              <a:t>o</a:t>
            </a:r>
            <a:r>
              <a:rPr lang="es-MX" sz="2000" b="1" dirty="0">
                <a:latin typeface="Arial Narrow" panose="020B0606020202030204" pitchFamily="34" charset="0"/>
              </a:rPr>
              <a:t> financieros</a:t>
            </a:r>
            <a:r>
              <a:rPr lang="es-MX" sz="2000" dirty="0">
                <a:latin typeface="Arial Narrow" panose="020B0606020202030204" pitchFamily="34" charset="0"/>
              </a:rPr>
              <a:t> </a:t>
            </a:r>
            <a:r>
              <a:rPr lang="es-MX" sz="2000" u="sng" dirty="0">
                <a:latin typeface="Arial Narrow" panose="020B0606020202030204" pitchFamily="34" charset="0"/>
              </a:rPr>
              <a:t>que tenga a su </a:t>
            </a:r>
            <a:r>
              <a:rPr lang="es-MX" sz="2000" u="sng" dirty="0" smtClean="0">
                <a:latin typeface="Arial Narrow" panose="020B0606020202030204" pitchFamily="34" charset="0"/>
              </a:rPr>
              <a:t>disposición</a:t>
            </a:r>
            <a:r>
              <a:rPr lang="es-MX" sz="2000" i="1" dirty="0" smtClean="0">
                <a:latin typeface="Arial Narrow" panose="020B0606020202030204" pitchFamily="34" charset="0"/>
              </a:rPr>
              <a:t> </a:t>
            </a:r>
            <a:r>
              <a:rPr lang="es-MX" sz="2000" dirty="0" smtClean="0">
                <a:latin typeface="Arial Narrow" panose="020B0606020202030204" pitchFamily="34" charset="0"/>
              </a:rPr>
              <a:t>(…).</a:t>
            </a:r>
            <a:endParaRPr lang="es-MX" sz="2000" dirty="0" smtClean="0">
              <a:latin typeface="Arial Narrow" panose="020B0606020202030204" pitchFamily="34" charset="0"/>
            </a:endParaRPr>
          </a:p>
          <a:p>
            <a:pPr marL="342900" indent="-342900" algn="just">
              <a:buClr>
                <a:srgbClr val="FF33CC"/>
              </a:buClr>
              <a:buSzPct val="50000"/>
              <a:buFont typeface="Wingdings" panose="05000000000000000000" pitchFamily="2" charset="2"/>
              <a:buChar char="q"/>
            </a:pPr>
            <a:endParaRPr lang="es-MX" sz="2000" dirty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sz="2000" dirty="0" smtClean="0">
                <a:latin typeface="Arial Narrow" panose="020B0606020202030204" pitchFamily="34" charset="0"/>
              </a:rPr>
              <a:t>XI. </a:t>
            </a:r>
            <a:r>
              <a:rPr lang="es-MX" sz="20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Utilizar</a:t>
            </a:r>
            <a:r>
              <a:rPr lang="es-MX" sz="2000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sz="2000" dirty="0">
                <a:latin typeface="Arial Narrow" panose="020B0606020202030204" pitchFamily="34" charset="0"/>
              </a:rPr>
              <a:t>los </a:t>
            </a:r>
            <a:r>
              <a:rPr lang="es-MX" sz="2000" b="1" dirty="0">
                <a:latin typeface="Arial Narrow" panose="020B0606020202030204" pitchFamily="34" charset="0"/>
              </a:rPr>
              <a:t>recursos humanos</a:t>
            </a:r>
            <a:r>
              <a:rPr lang="es-MX" sz="2000" dirty="0">
                <a:latin typeface="Arial Narrow" panose="020B0606020202030204" pitchFamily="34" charset="0"/>
              </a:rPr>
              <a:t>, </a:t>
            </a:r>
            <a:r>
              <a:rPr lang="es-MX" sz="2000" b="1" dirty="0">
                <a:latin typeface="Arial Narrow" panose="020B0606020202030204" pitchFamily="34" charset="0"/>
              </a:rPr>
              <a:t>materiales</a:t>
            </a:r>
            <a:r>
              <a:rPr lang="es-MX" sz="2000" dirty="0">
                <a:latin typeface="Arial Narrow" panose="020B0606020202030204" pitchFamily="34" charset="0"/>
              </a:rPr>
              <a:t> o </a:t>
            </a:r>
            <a:r>
              <a:rPr lang="es-MX" sz="2000" b="1" dirty="0">
                <a:latin typeface="Arial Narrow" panose="020B0606020202030204" pitchFamily="34" charset="0"/>
              </a:rPr>
              <a:t>financieros</a:t>
            </a:r>
            <a:r>
              <a:rPr lang="es-MX" sz="2000" dirty="0">
                <a:latin typeface="Arial Narrow" panose="020B0606020202030204" pitchFamily="34" charset="0"/>
              </a:rPr>
              <a:t> que por su </a:t>
            </a:r>
            <a:r>
              <a:rPr lang="es-MX" sz="2000" dirty="0" smtClean="0">
                <a:latin typeface="Arial Narrow" panose="020B0606020202030204" pitchFamily="34" charset="0"/>
              </a:rPr>
              <a:t>empleo, cargo </a:t>
            </a:r>
            <a:r>
              <a:rPr lang="es-MX" sz="2000" dirty="0">
                <a:latin typeface="Arial Narrow" panose="020B0606020202030204" pitchFamily="34" charset="0"/>
              </a:rPr>
              <a:t>o comisión </a:t>
            </a:r>
            <a:r>
              <a:rPr lang="es-MX" sz="2000" u="sng" dirty="0">
                <a:latin typeface="Arial Narrow" panose="020B0606020202030204" pitchFamily="34" charset="0"/>
              </a:rPr>
              <a:t>tenga a su </a:t>
            </a:r>
            <a:r>
              <a:rPr lang="es-MX" sz="2000" u="sng" dirty="0" smtClean="0">
                <a:latin typeface="Arial Narrow" panose="020B0606020202030204" pitchFamily="34" charset="0"/>
              </a:rPr>
              <a:t>disposición </a:t>
            </a:r>
            <a:r>
              <a:rPr lang="es-MX" sz="2000" dirty="0" smtClean="0">
                <a:latin typeface="Arial Narrow" panose="020B0606020202030204" pitchFamily="34" charset="0"/>
              </a:rPr>
              <a:t>(…).</a:t>
            </a:r>
            <a:endParaRPr lang="es-MX" sz="2000" dirty="0">
              <a:latin typeface="Arial Narrow" panose="020B0606020202030204" pitchFamily="34" charset="0"/>
            </a:endParaRPr>
          </a:p>
          <a:p>
            <a:pPr marL="342900" indent="-342900" algn="just">
              <a:buClr>
                <a:srgbClr val="FF33CC"/>
              </a:buClr>
              <a:buSzPct val="50000"/>
              <a:buFont typeface="Wingdings" panose="05000000000000000000" pitchFamily="2" charset="2"/>
              <a:buChar char="q"/>
            </a:pPr>
            <a:endParaRPr lang="es-MX" sz="2000" dirty="0" smtClean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sz="2000" dirty="0" smtClean="0">
                <a:latin typeface="Arial Narrow" panose="020B0606020202030204" pitchFamily="34" charset="0"/>
              </a:rPr>
              <a:t>XII. </a:t>
            </a:r>
            <a:r>
              <a:rPr lang="es-MX" sz="20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Emplear</a:t>
            </a:r>
            <a:r>
              <a:rPr lang="es-MX" sz="2000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sz="2000" dirty="0">
                <a:latin typeface="Arial Narrow" panose="020B0606020202030204" pitchFamily="34" charset="0"/>
              </a:rPr>
              <a:t>los </a:t>
            </a:r>
            <a:r>
              <a:rPr lang="es-MX" sz="2000" b="1" dirty="0">
                <a:latin typeface="Arial Narrow" panose="020B0606020202030204" pitchFamily="34" charset="0"/>
              </a:rPr>
              <a:t>medios de comunicación social oficiales</a:t>
            </a:r>
            <a:r>
              <a:rPr lang="es-MX" sz="2000" dirty="0">
                <a:latin typeface="Arial Narrow" panose="020B0606020202030204" pitchFamily="34" charset="0"/>
              </a:rPr>
              <a:t>, los tiempos </a:t>
            </a:r>
            <a:r>
              <a:rPr lang="es-MX" sz="2000" dirty="0" smtClean="0">
                <a:latin typeface="Arial Narrow" panose="020B0606020202030204" pitchFamily="34" charset="0"/>
              </a:rPr>
              <a:t>del Estado </a:t>
            </a:r>
            <a:r>
              <a:rPr lang="es-MX" sz="2000" dirty="0">
                <a:latin typeface="Arial Narrow" panose="020B0606020202030204" pitchFamily="34" charset="0"/>
              </a:rPr>
              <a:t>en radio o televisión a que tenga derecho o que sean </a:t>
            </a:r>
            <a:r>
              <a:rPr lang="es-MX" sz="2000" dirty="0" smtClean="0">
                <a:latin typeface="Arial Narrow" panose="020B0606020202030204" pitchFamily="34" charset="0"/>
              </a:rPr>
              <a:t>contratados con </a:t>
            </a:r>
            <a:r>
              <a:rPr lang="es-MX" sz="2000" dirty="0">
                <a:latin typeface="Arial Narrow" panose="020B0606020202030204" pitchFamily="34" charset="0"/>
              </a:rPr>
              <a:t>recursos públicos, así como los </a:t>
            </a:r>
            <a:r>
              <a:rPr lang="es-MX" sz="2000" b="1" dirty="0">
                <a:latin typeface="Arial Narrow" panose="020B0606020202030204" pitchFamily="34" charset="0"/>
              </a:rPr>
              <a:t>sitios de internet oficiales y sus </a:t>
            </a:r>
            <a:r>
              <a:rPr lang="es-MX" sz="2000" b="1" dirty="0" smtClean="0">
                <a:latin typeface="Arial Narrow" panose="020B0606020202030204" pitchFamily="34" charset="0"/>
              </a:rPr>
              <a:t>redes sociales</a:t>
            </a:r>
            <a:r>
              <a:rPr lang="es-MX" sz="2000" dirty="0" smtClean="0">
                <a:latin typeface="Arial Narrow" panose="020B0606020202030204" pitchFamily="34" charset="0"/>
              </a:rPr>
              <a:t>, (…).</a:t>
            </a:r>
          </a:p>
          <a:p>
            <a:pPr algn="just">
              <a:buClr>
                <a:srgbClr val="FF33CC"/>
              </a:buClr>
              <a:buSzPct val="50000"/>
            </a:pPr>
            <a:endParaRPr lang="es-MX" sz="2000" dirty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sz="2000" dirty="0">
                <a:latin typeface="Arial Narrow" panose="020B0606020202030204" pitchFamily="34" charset="0"/>
              </a:rPr>
              <a:t>XIII.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Comisionar</a:t>
            </a:r>
            <a:r>
              <a:rPr lang="es-MX" sz="2000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sz="2000" dirty="0">
                <a:latin typeface="Arial Narrow" panose="020B0606020202030204" pitchFamily="34" charset="0"/>
              </a:rPr>
              <a:t>al </a:t>
            </a:r>
            <a:r>
              <a:rPr lang="es-MX" sz="2000" b="1" dirty="0">
                <a:latin typeface="Arial Narrow" panose="020B0606020202030204" pitchFamily="34" charset="0"/>
              </a:rPr>
              <a:t>personal a su cargo</a:t>
            </a:r>
            <a:r>
              <a:rPr lang="es-MX" sz="2000" dirty="0">
                <a:latin typeface="Arial Narrow" panose="020B0606020202030204" pitchFamily="34" charset="0"/>
              </a:rPr>
              <a:t> para la realización de actividades político-electorales o </a:t>
            </a:r>
            <a:r>
              <a:rPr lang="es-MX" sz="2000" b="1" dirty="0">
                <a:latin typeface="Arial Narrow" panose="020B0606020202030204" pitchFamily="34" charset="0"/>
              </a:rPr>
              <a:t>permitir que se ausenten de sus labores</a:t>
            </a:r>
            <a:r>
              <a:rPr lang="es-MX" sz="2000" dirty="0">
                <a:latin typeface="Arial Narrow" panose="020B0606020202030204" pitchFamily="34" charset="0"/>
              </a:rPr>
              <a:t> para esos fines; (…).</a:t>
            </a:r>
            <a:endParaRPr lang="es-MX" sz="2000" dirty="0" smtClean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endParaRPr lang="es-MX" altLang="es-MX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sz="2000" i="1" dirty="0" smtClean="0">
                <a:latin typeface="Arial Narrow" panose="020B0606020202030204" pitchFamily="34" charset="0"/>
              </a:rPr>
              <a:t>Todo lo anterior:</a:t>
            </a:r>
            <a:r>
              <a:rPr lang="es-MX" sz="2000" dirty="0" smtClean="0">
                <a:latin typeface="Arial Narrow" panose="020B0606020202030204" pitchFamily="34" charset="0"/>
              </a:rPr>
              <a:t> (…) </a:t>
            </a:r>
            <a:r>
              <a:rPr lang="es-MX" sz="2000" b="1" dirty="0" smtClean="0">
                <a:latin typeface="Arial Narrow" panose="020B0606020202030204" pitchFamily="34" charset="0"/>
              </a:rPr>
              <a:t>para </a:t>
            </a:r>
            <a:r>
              <a:rPr lang="es-MX" sz="2000" b="1" dirty="0">
                <a:latin typeface="Arial Narrow" panose="020B0606020202030204" pitchFamily="34" charset="0"/>
              </a:rPr>
              <a:t>promover o influir, de cualquier forma, en el voto</a:t>
            </a:r>
            <a:r>
              <a:rPr lang="es-MX" sz="2000" dirty="0">
                <a:latin typeface="Arial Narrow" panose="020B0606020202030204" pitchFamily="34" charset="0"/>
              </a:rPr>
              <a:t> a favor o en contra de un partido político, coalición, aspirante, precandidato o candidato, o la abstención.</a:t>
            </a:r>
            <a:endParaRPr lang="es-MX" altLang="es-MX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108200" y="1869440"/>
            <a:ext cx="55880" cy="4988559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/>
          <p:cNvSpPr txBox="1"/>
          <p:nvPr/>
        </p:nvSpPr>
        <p:spPr>
          <a:xfrm>
            <a:off x="1396540" y="1197025"/>
            <a:ext cx="9563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spc="500" dirty="0">
                <a:solidFill>
                  <a:srgbClr val="000000"/>
                </a:solidFill>
                <a:latin typeface="Arial Narrow" panose="020B0606020202030204" pitchFamily="34" charset="0"/>
              </a:rPr>
              <a:t>PRIMERA. </a:t>
            </a:r>
            <a:r>
              <a:rPr lang="es-MX" sz="2800" dirty="0">
                <a:latin typeface="Arial Narrow" panose="020B0606020202030204" pitchFamily="34" charset="0"/>
              </a:rPr>
              <a:t>Son conductas contrarias al principio de </a:t>
            </a:r>
            <a:r>
              <a:rPr lang="es-MX" sz="2800" b="1" dirty="0">
                <a:solidFill>
                  <a:srgbClr val="FF33CC"/>
                </a:solidFill>
                <a:latin typeface="Arial Narrow" panose="020B0606020202030204" pitchFamily="34" charset="0"/>
              </a:rPr>
              <a:t>imparcialidad</a:t>
            </a:r>
            <a:r>
              <a:rPr lang="es-MX" sz="2800" dirty="0">
                <a:latin typeface="Arial Narrow" panose="020B0606020202030204" pitchFamily="34" charset="0"/>
              </a:rPr>
              <a:t>: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12402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25489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Artículo 134, párrafo séptimo de la CPEUM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Acuerdo </a:t>
            </a:r>
            <a:r>
              <a:rPr lang="es-MX" sz="1200" b="1" dirty="0" smtClean="0">
                <a:latin typeface="Arial Narrow" panose="020B0606020202030204" pitchFamily="34" charset="0"/>
              </a:rPr>
              <a:t>INE/CG66/2015</a:t>
            </a:r>
            <a:endParaRPr lang="es-MX" sz="1200" b="1" dirty="0"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394527" y="5158787"/>
            <a:ext cx="7630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33CC"/>
              </a:buClr>
              <a:buSzPct val="50000"/>
            </a:pPr>
            <a:r>
              <a:rPr lang="es-MX" sz="2000" dirty="0" smtClean="0">
                <a:latin typeface="Arial Narrow" panose="020B0606020202030204" pitchFamily="34" charset="0"/>
              </a:rPr>
              <a:t>XIV</a:t>
            </a:r>
            <a:r>
              <a:rPr lang="es-MX" sz="2000" dirty="0" smtClean="0">
                <a:latin typeface="Arial Narrow" panose="020B0606020202030204" pitchFamily="34" charset="0"/>
              </a:rPr>
              <a:t>. </a:t>
            </a:r>
            <a:r>
              <a:rPr lang="es-MX" sz="2000" i="1" dirty="0" smtClean="0">
                <a:latin typeface="Arial Narrow" panose="020B0606020202030204" pitchFamily="34" charset="0"/>
              </a:rPr>
              <a:t>(Son contrarias al principio de imparcialidad:)</a:t>
            </a:r>
            <a:r>
              <a:rPr lang="es-MX" sz="2000" dirty="0" smtClean="0">
                <a:latin typeface="Arial Narrow" panose="020B0606020202030204" pitchFamily="34" charset="0"/>
              </a:rPr>
              <a:t> </a:t>
            </a:r>
            <a:r>
              <a:rPr lang="es-MX" sz="2000" b="1" dirty="0" smtClean="0">
                <a:latin typeface="Arial Narrow" panose="020B0606020202030204" pitchFamily="34" charset="0"/>
              </a:rPr>
              <a:t>Cualquier </a:t>
            </a:r>
            <a:r>
              <a:rPr lang="es-MX" sz="2000" b="1" dirty="0">
                <a:latin typeface="Arial Narrow" panose="020B0606020202030204" pitchFamily="34" charset="0"/>
              </a:rPr>
              <a:t>conducta</a:t>
            </a:r>
            <a:r>
              <a:rPr lang="es-MX" sz="2000" dirty="0">
                <a:latin typeface="Arial Narrow" panose="020B0606020202030204" pitchFamily="34" charset="0"/>
              </a:rPr>
              <a:t> que a través de la utilización de </a:t>
            </a:r>
            <a:r>
              <a:rPr lang="es-MX" sz="2000" b="1" dirty="0">
                <a:latin typeface="Arial Narrow" panose="020B0606020202030204" pitchFamily="34" charset="0"/>
              </a:rPr>
              <a:t>recursos </a:t>
            </a:r>
            <a:r>
              <a:rPr lang="es-MX" sz="2000" b="1" dirty="0" smtClean="0">
                <a:latin typeface="Arial Narrow" panose="020B0606020202030204" pitchFamily="34" charset="0"/>
              </a:rPr>
              <a:t>públicos</a:t>
            </a:r>
            <a:r>
              <a:rPr lang="es-MX" sz="2000" dirty="0" smtClean="0">
                <a:latin typeface="Arial Narrow" panose="020B0606020202030204" pitchFamily="34" charset="0"/>
              </a:rPr>
              <a:t> vulnere </a:t>
            </a:r>
            <a:r>
              <a:rPr lang="es-MX" sz="2000" dirty="0">
                <a:latin typeface="Arial Narrow" panose="020B0606020202030204" pitchFamily="34" charset="0"/>
              </a:rPr>
              <a:t>la </a:t>
            </a:r>
            <a:r>
              <a:rPr lang="es-MX" sz="2000" b="1" dirty="0">
                <a:latin typeface="Arial Narrow" panose="020B0606020202030204" pitchFamily="34" charset="0"/>
              </a:rPr>
              <a:t>equidad</a:t>
            </a:r>
            <a:r>
              <a:rPr lang="es-MX" sz="2000" dirty="0">
                <a:latin typeface="Arial Narrow" panose="020B0606020202030204" pitchFamily="34" charset="0"/>
              </a:rPr>
              <a:t> de la competencia entre los partidos políticos</a:t>
            </a:r>
            <a:r>
              <a:rPr lang="es-MX" sz="2000" dirty="0" smtClean="0">
                <a:latin typeface="Arial Narrow" panose="020B0606020202030204" pitchFamily="34" charset="0"/>
              </a:rPr>
              <a:t>, coaliciones</a:t>
            </a:r>
            <a:r>
              <a:rPr lang="es-MX" sz="2000" dirty="0">
                <a:latin typeface="Arial Narrow" panose="020B0606020202030204" pitchFamily="34" charset="0"/>
              </a:rPr>
              <a:t>, aspirantes, precandidatos o candidatos, </a:t>
            </a:r>
            <a:r>
              <a:rPr lang="es-MX" sz="2000" b="1" u="sng" dirty="0">
                <a:solidFill>
                  <a:srgbClr val="FF33CC"/>
                </a:solidFill>
                <a:latin typeface="Arial Narrow" panose="020B0606020202030204" pitchFamily="34" charset="0"/>
              </a:rPr>
              <a:t>a juicio de </a:t>
            </a:r>
            <a:r>
              <a:rPr lang="es-MX" sz="2000" b="1" u="sng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la autoridad </a:t>
            </a:r>
            <a:r>
              <a:rPr lang="es-MX" sz="2000" b="1" u="sng" dirty="0">
                <a:solidFill>
                  <a:srgbClr val="FF33CC"/>
                </a:solidFill>
                <a:latin typeface="Arial Narrow" panose="020B0606020202030204" pitchFamily="34" charset="0"/>
              </a:rPr>
              <a:t>electoral</a:t>
            </a:r>
            <a:r>
              <a:rPr lang="es-MX" sz="2000" dirty="0" smtClean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108200" y="1869440"/>
            <a:ext cx="55880" cy="4988559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2576945" y="2019993"/>
            <a:ext cx="7265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2372129" y="1869440"/>
            <a:ext cx="76525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 Narrow" panose="020B0606020202030204" pitchFamily="34" charset="0"/>
              </a:rPr>
              <a:t>XV. En las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visitas de verificación</a:t>
            </a:r>
            <a:r>
              <a:rPr lang="es-MX" sz="2000" dirty="0">
                <a:latin typeface="Arial Narrow" panose="020B0606020202030204" pitchFamily="34" charset="0"/>
              </a:rPr>
              <a:t> que realice la </a:t>
            </a:r>
            <a:r>
              <a:rPr lang="es-MX" sz="2000" b="1" dirty="0">
                <a:latin typeface="Arial Narrow" panose="020B0606020202030204" pitchFamily="34" charset="0"/>
              </a:rPr>
              <a:t>Unidad Técnica de Fiscalización</a:t>
            </a:r>
            <a:r>
              <a:rPr lang="es-MX" sz="2000" dirty="0">
                <a:latin typeface="Arial Narrow" panose="020B0606020202030204" pitchFamily="34" charset="0"/>
              </a:rPr>
              <a:t> a los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eventos de campaña</a:t>
            </a:r>
            <a:r>
              <a:rPr lang="es-MX" sz="2000" dirty="0">
                <a:latin typeface="Arial Narrow" panose="020B0606020202030204" pitchFamily="34" charset="0"/>
              </a:rPr>
              <a:t>, podrán </a:t>
            </a:r>
            <a:r>
              <a:rPr lang="es-MX" sz="2000" b="1" dirty="0">
                <a:latin typeface="Arial Narrow" panose="020B0606020202030204" pitchFamily="34" charset="0"/>
              </a:rPr>
              <a:t>requerir</a:t>
            </a:r>
            <a:r>
              <a:rPr lang="es-MX" sz="2000" dirty="0">
                <a:latin typeface="Arial Narrow" panose="020B0606020202030204" pitchFamily="34" charset="0"/>
              </a:rPr>
              <a:t> a los organizadores, le indiquen la </a:t>
            </a:r>
            <a:r>
              <a:rPr lang="es-MX" sz="2000" b="1" dirty="0">
                <a:latin typeface="Arial Narrow" panose="020B0606020202030204" pitchFamily="34" charset="0"/>
              </a:rPr>
              <a:t>presencia de servidores públicos de mando superior</a:t>
            </a:r>
            <a:r>
              <a:rPr lang="es-MX" sz="2000" dirty="0">
                <a:latin typeface="Arial Narrow" panose="020B0606020202030204" pitchFamily="34" charset="0"/>
              </a:rPr>
              <a:t> y dará puntual cuenta de las </a:t>
            </a:r>
            <a:r>
              <a:rPr lang="es-MX" sz="2000" b="1" dirty="0">
                <a:latin typeface="Arial Narrow" panose="020B0606020202030204" pitchFamily="34" charset="0"/>
              </a:rPr>
              <a:t>características de su participación</a:t>
            </a:r>
            <a:r>
              <a:rPr lang="es-MX" sz="2000" dirty="0">
                <a:latin typeface="Arial Narrow" panose="020B0606020202030204" pitchFamily="34" charset="0"/>
              </a:rPr>
              <a:t>, y en su caso, de las </a:t>
            </a:r>
            <a:r>
              <a:rPr lang="es-MX" sz="2000" b="1" dirty="0">
                <a:latin typeface="Arial Narrow" panose="020B0606020202030204" pitchFamily="34" charset="0"/>
              </a:rPr>
              <a:t>expresiones verbales que viertan</a:t>
            </a:r>
            <a:r>
              <a:rPr lang="es-MX" sz="2000" dirty="0">
                <a:latin typeface="Arial Narrow" panose="020B0606020202030204" pitchFamily="34" charset="0"/>
              </a:rPr>
              <a:t>, particularmente, en el caso de eventos celebrados en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días y horas hábiles</a:t>
            </a:r>
            <a:r>
              <a:rPr lang="es-MX" sz="2000" dirty="0">
                <a:latin typeface="Arial Narrow" panose="020B0606020202030204" pitchFamily="34" charset="0"/>
              </a:rPr>
              <a:t> del mismo modo,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el verificador autorizado</a:t>
            </a:r>
            <a:r>
              <a:rPr lang="es-MX" sz="2000" dirty="0">
                <a:latin typeface="Arial Narrow" panose="020B0606020202030204" pitchFamily="34" charset="0"/>
              </a:rPr>
              <a:t> por la </a:t>
            </a:r>
            <a:r>
              <a:rPr lang="es-MX" sz="2000" b="1" dirty="0">
                <a:latin typeface="Arial Narrow" panose="020B0606020202030204" pitchFamily="34" charset="0"/>
              </a:rPr>
              <a:t>Unidad</a:t>
            </a:r>
            <a:r>
              <a:rPr lang="es-MX" sz="2000" dirty="0">
                <a:latin typeface="Arial Narrow" panose="020B0606020202030204" pitchFamily="34" charset="0"/>
              </a:rPr>
              <a:t>, </a:t>
            </a:r>
            <a:r>
              <a:rPr lang="es-MX" sz="2000" b="1" dirty="0">
                <a:latin typeface="Arial Narrow" panose="020B0606020202030204" pitchFamily="34" charset="0"/>
              </a:rPr>
              <a:t>realizará preguntas</a:t>
            </a:r>
            <a:r>
              <a:rPr lang="es-MX" sz="2000" dirty="0">
                <a:latin typeface="Arial Narrow" panose="020B0606020202030204" pitchFamily="34" charset="0"/>
              </a:rPr>
              <a:t> aleatoriamente a los asistentes a fin de percatarse si se encuentran </a:t>
            </a:r>
            <a:r>
              <a:rPr lang="es-MX" sz="2000" b="1" dirty="0">
                <a:latin typeface="Arial Narrow" panose="020B0606020202030204" pitchFamily="34" charset="0"/>
              </a:rPr>
              <a:t>presentes servidores públicos </a:t>
            </a:r>
            <a:r>
              <a:rPr lang="es-MX" sz="2000" b="1" u="sng" dirty="0">
                <a:latin typeface="Arial Narrow" panose="020B0606020202030204" pitchFamily="34" charset="0"/>
              </a:rPr>
              <a:t>de cualquier nivel jerárquico</a:t>
            </a:r>
            <a:r>
              <a:rPr lang="es-MX" sz="2000" dirty="0">
                <a:latin typeface="Arial Narrow" panose="020B0606020202030204" pitchFamily="34" charset="0"/>
              </a:rPr>
              <a:t>, en cuyo caso, lo </a:t>
            </a:r>
            <a:r>
              <a:rPr lang="es-MX" sz="2000" b="1" dirty="0">
                <a:latin typeface="Arial Narrow" panose="020B0606020202030204" pitchFamily="34" charset="0"/>
              </a:rPr>
              <a:t>asentará en el acta</a:t>
            </a:r>
            <a:r>
              <a:rPr lang="es-MX" sz="2000" dirty="0">
                <a:latin typeface="Arial Narrow" panose="020B0606020202030204" pitchFamily="34" charset="0"/>
              </a:rPr>
              <a:t>, dando cuenta de las manifestaciones recabadas.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1718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Artículo 134, párrafo séptimo de la CPEUM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Acuerdo </a:t>
            </a:r>
            <a:r>
              <a:rPr lang="es-MX" sz="1200" b="1" dirty="0" smtClean="0">
                <a:latin typeface="Arial Narrow" panose="020B0606020202030204" pitchFamily="34" charset="0"/>
              </a:rPr>
              <a:t>INE/CG66/2015</a:t>
            </a:r>
            <a:endParaRPr lang="es-MX" sz="1200" b="1" dirty="0"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80920" y="2598593"/>
            <a:ext cx="76301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400" b="1" spc="5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SEGUNDA. </a:t>
            </a:r>
            <a:r>
              <a:rPr lang="es-MX" sz="2400" dirty="0" smtClean="0">
                <a:latin typeface="Arial Narrow" panose="020B0606020202030204" pitchFamily="34" charset="0"/>
              </a:rPr>
              <a:t>Además, el Presidente de la República, los Gobernadores de los Estados, el Jefe de </a:t>
            </a:r>
            <a:r>
              <a:rPr lang="es-MX" sz="2400" dirty="0">
                <a:latin typeface="Arial Narrow" panose="020B0606020202030204" pitchFamily="34" charset="0"/>
              </a:rPr>
              <a:t>Gobierno del Distrito Federal, los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Presidentes Municipales, Síndicos </a:t>
            </a:r>
            <a:r>
              <a:rPr lang="es-MX" sz="24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y Regidores</a:t>
            </a:r>
            <a:r>
              <a:rPr lang="es-MX" sz="2400" dirty="0">
                <a:latin typeface="Arial Narrow" panose="020B0606020202030204" pitchFamily="34" charset="0"/>
              </a:rPr>
              <a:t>, los Jefes Delegacionales del Distrito Federal y los servidores </a:t>
            </a:r>
            <a:r>
              <a:rPr lang="es-MX" sz="2400" dirty="0" smtClean="0">
                <a:latin typeface="Arial Narrow" panose="020B0606020202030204" pitchFamily="34" charset="0"/>
              </a:rPr>
              <a:t>públicos en </a:t>
            </a:r>
            <a:r>
              <a:rPr lang="es-MX" sz="2400" dirty="0">
                <a:latin typeface="Arial Narrow" panose="020B0606020202030204" pitchFamily="34" charset="0"/>
              </a:rPr>
              <a:t>general, </a:t>
            </a:r>
            <a:r>
              <a:rPr lang="es-MX" sz="2400" b="1" dirty="0">
                <a:latin typeface="Arial Narrow" panose="020B0606020202030204" pitchFamily="34" charset="0"/>
              </a:rPr>
              <a:t>incurrirán en una violación al principio de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imparcialidad</a:t>
            </a:r>
            <a:r>
              <a:rPr lang="es-MX" sz="2400" b="1" dirty="0">
                <a:latin typeface="Arial Narrow" panose="020B0606020202030204" pitchFamily="34" charset="0"/>
              </a:rPr>
              <a:t> en la </a:t>
            </a:r>
            <a:r>
              <a:rPr lang="es-MX" sz="2400" b="1" dirty="0" smtClean="0">
                <a:latin typeface="Arial Narrow" panose="020B0606020202030204" pitchFamily="34" charset="0"/>
              </a:rPr>
              <a:t>aplicación de </a:t>
            </a:r>
            <a:r>
              <a:rPr lang="es-MX" sz="2400" b="1" dirty="0">
                <a:latin typeface="Arial Narrow" panose="020B0606020202030204" pitchFamily="34" charset="0"/>
              </a:rPr>
              <a:t>los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recursos públicos</a:t>
            </a:r>
            <a:r>
              <a:rPr lang="es-MX" sz="2400" dirty="0">
                <a:latin typeface="Arial Narrow" panose="020B0606020202030204" pitchFamily="34" charset="0"/>
              </a:rPr>
              <a:t>, si realizan cualquiera de las siguientes conductas:</a:t>
            </a:r>
            <a:endParaRPr lang="es-MX" altLang="es-MX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62480" y="1875384"/>
            <a:ext cx="45719" cy="4893647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09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Artículo 134, párrafo séptimo de la CPEUM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Acuerdo </a:t>
            </a:r>
            <a:r>
              <a:rPr lang="es-MX" sz="1200" b="1" dirty="0" smtClean="0">
                <a:latin typeface="Arial Narrow" panose="020B0606020202030204" pitchFamily="34" charset="0"/>
              </a:rPr>
              <a:t>INE/CG66/2015</a:t>
            </a:r>
            <a:endParaRPr lang="es-MX" sz="1200" b="1" dirty="0"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99924" y="1781688"/>
            <a:ext cx="956357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33CC"/>
              </a:buClr>
              <a:buSzPct val="50000"/>
            </a:pPr>
            <a:r>
              <a:rPr lang="es-MX" sz="2000" dirty="0" smtClean="0">
                <a:latin typeface="Arial Narrow" panose="020B0606020202030204" pitchFamily="34" charset="0"/>
              </a:rPr>
              <a:t>I. </a:t>
            </a:r>
            <a:r>
              <a:rPr lang="es-MX" sz="20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Asistir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en un día y/u hora hábil</a:t>
            </a:r>
            <a:r>
              <a:rPr lang="es-MX" sz="2000" dirty="0">
                <a:latin typeface="Arial Narrow" panose="020B0606020202030204" pitchFamily="34" charset="0"/>
              </a:rPr>
              <a:t>, </a:t>
            </a:r>
            <a:r>
              <a:rPr lang="es-MX" sz="2000" b="1" dirty="0">
                <a:latin typeface="Arial Narrow" panose="020B0606020202030204" pitchFamily="34" charset="0"/>
              </a:rPr>
              <a:t>en términos de la normatividad legal </a:t>
            </a:r>
            <a:r>
              <a:rPr lang="es-MX" sz="2000" b="1" dirty="0" smtClean="0">
                <a:latin typeface="Arial Narrow" panose="020B0606020202030204" pitchFamily="34" charset="0"/>
              </a:rPr>
              <a:t>o reglamentaria </a:t>
            </a:r>
            <a:r>
              <a:rPr lang="es-MX" sz="2000" b="1" dirty="0">
                <a:latin typeface="Arial Narrow" panose="020B0606020202030204" pitchFamily="34" charset="0"/>
              </a:rPr>
              <a:t>aplicable</a:t>
            </a:r>
            <a:r>
              <a:rPr lang="es-MX" sz="2000" dirty="0">
                <a:latin typeface="Arial Narrow" panose="020B0606020202030204" pitchFamily="34" charset="0"/>
              </a:rPr>
              <a:t> a mítines, marchas, asambleas, reuniones </a:t>
            </a:r>
            <a:r>
              <a:rPr lang="es-MX" sz="2000" dirty="0" smtClean="0">
                <a:latin typeface="Arial Narrow" panose="020B0606020202030204" pitchFamily="34" charset="0"/>
              </a:rPr>
              <a:t>o eventos </a:t>
            </a:r>
            <a:r>
              <a:rPr lang="es-MX" sz="2000" dirty="0">
                <a:latin typeface="Arial Narrow" panose="020B0606020202030204" pitchFamily="34" charset="0"/>
              </a:rPr>
              <a:t>públicos que tengan como finalidad promover o influir, </a:t>
            </a:r>
            <a:r>
              <a:rPr lang="es-MX" sz="2000" dirty="0" smtClean="0">
                <a:latin typeface="Arial Narrow" panose="020B0606020202030204" pitchFamily="34" charset="0"/>
              </a:rPr>
              <a:t>de cualquier </a:t>
            </a:r>
            <a:r>
              <a:rPr lang="es-MX" sz="2000" dirty="0">
                <a:latin typeface="Arial Narrow" panose="020B0606020202030204" pitchFamily="34" charset="0"/>
              </a:rPr>
              <a:t>forma, en el voto a favor o en contra de un partido político</a:t>
            </a:r>
            <a:r>
              <a:rPr lang="es-MX" sz="2000" dirty="0" smtClean="0">
                <a:latin typeface="Arial Narrow" panose="020B0606020202030204" pitchFamily="34" charset="0"/>
              </a:rPr>
              <a:t>, coalición</a:t>
            </a:r>
            <a:r>
              <a:rPr lang="es-MX" sz="2000" dirty="0">
                <a:latin typeface="Arial Narrow" panose="020B0606020202030204" pitchFamily="34" charset="0"/>
              </a:rPr>
              <a:t>, aspirante, precandidato o candidato, o bien a la abstención en </a:t>
            </a:r>
            <a:r>
              <a:rPr lang="es-MX" sz="2000" dirty="0" smtClean="0">
                <a:latin typeface="Arial Narrow" panose="020B0606020202030204" pitchFamily="34" charset="0"/>
              </a:rPr>
              <a:t>la emisión </a:t>
            </a:r>
            <a:r>
              <a:rPr lang="es-MX" sz="2000" dirty="0">
                <a:latin typeface="Arial Narrow" panose="020B0606020202030204" pitchFamily="34" charset="0"/>
              </a:rPr>
              <a:t>del sufragio. Lo anterior, con independencia de que </a:t>
            </a:r>
            <a:r>
              <a:rPr lang="es-MX" sz="2000" dirty="0" smtClean="0">
                <a:latin typeface="Arial Narrow" panose="020B0606020202030204" pitchFamily="34" charset="0"/>
              </a:rPr>
              <a:t>obtengan licencia</a:t>
            </a:r>
            <a:r>
              <a:rPr lang="es-MX" sz="2000" dirty="0">
                <a:latin typeface="Arial Narrow" panose="020B0606020202030204" pitchFamily="34" charset="0"/>
              </a:rPr>
              <a:t>, permiso o cualquier forma de autorización para no acudir </a:t>
            </a:r>
            <a:r>
              <a:rPr lang="es-MX" sz="2000" dirty="0" smtClean="0">
                <a:latin typeface="Arial Narrow" panose="020B0606020202030204" pitchFamily="34" charset="0"/>
              </a:rPr>
              <a:t>a laborar </a:t>
            </a:r>
            <a:r>
              <a:rPr lang="es-MX" sz="2000" dirty="0">
                <a:latin typeface="Arial Narrow" panose="020B0606020202030204" pitchFamily="34" charset="0"/>
              </a:rPr>
              <a:t>y que soliciten se les suspenda el pago de ese día; en tanto </a:t>
            </a:r>
            <a:r>
              <a:rPr lang="es-MX" sz="2000" dirty="0" smtClean="0">
                <a:latin typeface="Arial Narrow" panose="020B0606020202030204" pitchFamily="34" charset="0"/>
              </a:rPr>
              <a:t>que los </a:t>
            </a:r>
            <a:r>
              <a:rPr lang="es-MX" sz="2000" dirty="0">
                <a:latin typeface="Arial Narrow" panose="020B0606020202030204" pitchFamily="34" charset="0"/>
              </a:rPr>
              <a:t>días inhábiles son solamente aquéllos establecidos por la </a:t>
            </a:r>
            <a:r>
              <a:rPr lang="es-MX" sz="2000" dirty="0" smtClean="0">
                <a:latin typeface="Arial Narrow" panose="020B0606020202030204" pitchFamily="34" charset="0"/>
              </a:rPr>
              <a:t>normatividad respectiva</a:t>
            </a:r>
            <a:r>
              <a:rPr lang="es-MX" sz="2000" dirty="0" smtClean="0">
                <a:latin typeface="Arial Narrow" panose="020B0606020202030204" pitchFamily="34" charset="0"/>
              </a:rPr>
              <a:t>.</a:t>
            </a:r>
          </a:p>
          <a:p>
            <a:pPr algn="just">
              <a:buClr>
                <a:srgbClr val="FF33CC"/>
              </a:buClr>
              <a:buSzPct val="50000"/>
            </a:pPr>
            <a:endParaRPr lang="es-MX" sz="1200" dirty="0" smtClean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sz="2000" dirty="0" smtClean="0">
                <a:latin typeface="Arial Narrow" panose="020B0606020202030204" pitchFamily="34" charset="0"/>
              </a:rPr>
              <a:t>II. </a:t>
            </a:r>
            <a:r>
              <a:rPr lang="es-MX" sz="20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Usar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recursos públicos</a:t>
            </a:r>
            <a:r>
              <a:rPr lang="es-MX" sz="2000" dirty="0">
                <a:latin typeface="Arial Narrow" panose="020B0606020202030204" pitchFamily="34" charset="0"/>
              </a:rPr>
              <a:t> para </a:t>
            </a:r>
            <a:r>
              <a:rPr lang="es-MX" sz="2000" b="1" dirty="0">
                <a:latin typeface="Arial Narrow" panose="020B0606020202030204" pitchFamily="34" charset="0"/>
              </a:rPr>
              <a:t>difundir</a:t>
            </a:r>
            <a:r>
              <a:rPr lang="es-MX" sz="2000" dirty="0">
                <a:latin typeface="Arial Narrow" panose="020B0606020202030204" pitchFamily="34" charset="0"/>
              </a:rPr>
              <a:t> </a:t>
            </a:r>
            <a:r>
              <a:rPr lang="es-MX" sz="2000" b="1" dirty="0">
                <a:latin typeface="Arial Narrow" panose="020B0606020202030204" pitchFamily="34" charset="0"/>
              </a:rPr>
              <a:t>propaganda</a:t>
            </a:r>
            <a:r>
              <a:rPr lang="es-MX" sz="2000" dirty="0">
                <a:latin typeface="Arial Narrow" panose="020B0606020202030204" pitchFamily="34" charset="0"/>
              </a:rPr>
              <a:t> que pueda influir o inducir el sentido del voto de los militantes o electores y en general, que sea contraria a los principios de </a:t>
            </a:r>
            <a:r>
              <a:rPr lang="es-MX" sz="2000" b="1" dirty="0">
                <a:latin typeface="Arial Narrow" panose="020B0606020202030204" pitchFamily="34" charset="0"/>
              </a:rPr>
              <a:t>imparcialidad</a:t>
            </a:r>
            <a:r>
              <a:rPr lang="es-MX" sz="2000" dirty="0">
                <a:latin typeface="Arial Narrow" panose="020B0606020202030204" pitchFamily="34" charset="0"/>
              </a:rPr>
              <a:t> en el ejercicio de los </a:t>
            </a:r>
            <a:r>
              <a:rPr lang="es-MX" sz="2000" b="1" dirty="0">
                <a:latin typeface="Arial Narrow" panose="020B0606020202030204" pitchFamily="34" charset="0"/>
              </a:rPr>
              <a:t>recursos públicos</a:t>
            </a:r>
            <a:r>
              <a:rPr lang="es-MX" sz="2000" dirty="0">
                <a:latin typeface="Arial Narrow" panose="020B0606020202030204" pitchFamily="34" charset="0"/>
              </a:rPr>
              <a:t> y al de </a:t>
            </a:r>
            <a:r>
              <a:rPr lang="es-MX" sz="2000" b="1" dirty="0">
                <a:latin typeface="Arial Narrow" panose="020B0606020202030204" pitchFamily="34" charset="0"/>
              </a:rPr>
              <a:t>equidad</a:t>
            </a:r>
            <a:r>
              <a:rPr lang="es-MX" sz="2000" dirty="0">
                <a:latin typeface="Arial Narrow" panose="020B0606020202030204" pitchFamily="34" charset="0"/>
              </a:rPr>
              <a:t> en la contienda.</a:t>
            </a:r>
          </a:p>
          <a:p>
            <a:pPr algn="just">
              <a:buClr>
                <a:srgbClr val="FF33CC"/>
              </a:buClr>
              <a:buSzPct val="50000"/>
            </a:pPr>
            <a:endParaRPr lang="es-MX" sz="1200" dirty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sz="2000" dirty="0">
                <a:latin typeface="Arial Narrow" panose="020B0606020202030204" pitchFamily="34" charset="0"/>
              </a:rPr>
              <a:t>III.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Difundir informes de labores o de gestión</a:t>
            </a:r>
            <a:r>
              <a:rPr lang="es-MX" sz="2000" dirty="0">
                <a:latin typeface="Arial Narrow" panose="020B0606020202030204" pitchFamily="34" charset="0"/>
              </a:rPr>
              <a:t> </a:t>
            </a:r>
            <a:r>
              <a:rPr lang="es-MX" sz="2000" b="1" dirty="0">
                <a:latin typeface="Arial Narrow" panose="020B0606020202030204" pitchFamily="34" charset="0"/>
              </a:rPr>
              <a:t>desde el inicio de las campañas electorales y hasta la conclusión de la Jornada Electoral</a:t>
            </a:r>
            <a:r>
              <a:rPr lang="es-MX" sz="2000" dirty="0">
                <a:latin typeface="Arial Narrow" panose="020B0606020202030204" pitchFamily="34" charset="0"/>
              </a:rPr>
              <a:t>.</a:t>
            </a:r>
          </a:p>
          <a:p>
            <a:pPr algn="just">
              <a:buClr>
                <a:srgbClr val="FF33CC"/>
              </a:buClr>
              <a:buSzPct val="50000"/>
            </a:pPr>
            <a:endParaRPr lang="es-MX" sz="1200" dirty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sz="2000" dirty="0">
                <a:latin typeface="Arial Narrow" panose="020B0606020202030204" pitchFamily="34" charset="0"/>
              </a:rPr>
              <a:t>IV. </a:t>
            </a:r>
            <a:r>
              <a:rPr lang="es-MX" sz="2000" b="1" dirty="0">
                <a:solidFill>
                  <a:srgbClr val="FF33CC"/>
                </a:solidFill>
                <a:latin typeface="Arial Narrow" panose="020B0606020202030204" pitchFamily="34" charset="0"/>
              </a:rPr>
              <a:t>Utilizar medios de transporte de propiedad pública</a:t>
            </a:r>
            <a:r>
              <a:rPr lang="es-MX" sz="2000" dirty="0">
                <a:latin typeface="Arial Narrow" panose="020B0606020202030204" pitchFamily="34" charset="0"/>
              </a:rPr>
              <a:t> </a:t>
            </a:r>
            <a:r>
              <a:rPr lang="es-MX" sz="2000" b="1" dirty="0">
                <a:latin typeface="Arial Narrow" panose="020B0606020202030204" pitchFamily="34" charset="0"/>
              </a:rPr>
              <a:t>para asistir a eventos político-electorales</a:t>
            </a:r>
            <a:r>
              <a:rPr lang="es-MX" sz="2000" dirty="0">
                <a:latin typeface="Arial Narrow" panose="020B0606020202030204" pitchFamily="34" charset="0"/>
              </a:rPr>
              <a:t> (…). </a:t>
            </a:r>
            <a:endParaRPr lang="es-MX" altLang="es-MX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542716" y="1875384"/>
            <a:ext cx="45719" cy="4893647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99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uadroTexto 6"/>
          <p:cNvSpPr txBox="1"/>
          <p:nvPr/>
        </p:nvSpPr>
        <p:spPr>
          <a:xfrm>
            <a:off x="782319" y="1788160"/>
            <a:ext cx="665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es-MX" sz="60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Mecanismos</a:t>
            </a:r>
            <a:r>
              <a:rPr lang="es-MX" sz="6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para contribuir a </a:t>
            </a:r>
            <a:r>
              <a:rPr lang="es-MX" sz="6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evitar acciones</a:t>
            </a:r>
            <a:r>
              <a:rPr lang="es-MX" sz="6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que generen </a:t>
            </a:r>
            <a:r>
              <a:rPr lang="es-MX" sz="6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presión</a:t>
            </a:r>
            <a:r>
              <a:rPr lang="es-MX" sz="60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MX" sz="6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sobre el </a:t>
            </a:r>
            <a:r>
              <a:rPr lang="es-MX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electorado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68300" y="1879600"/>
            <a:ext cx="45719" cy="49784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" name="Grupo 7"/>
          <p:cNvGrpSpPr/>
          <p:nvPr/>
        </p:nvGrpSpPr>
        <p:grpSpPr>
          <a:xfrm>
            <a:off x="9117489" y="3087486"/>
            <a:ext cx="2258568" cy="633600"/>
            <a:chOff x="0" y="0"/>
            <a:chExt cx="2258568" cy="6336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2258568" cy="63360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 10"/>
            <p:cNvSpPr/>
            <p:nvPr/>
          </p:nvSpPr>
          <p:spPr>
            <a:xfrm>
              <a:off x="0" y="0"/>
              <a:ext cx="2258568" cy="6336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kern="1200" dirty="0" smtClean="0">
                  <a:solidFill>
                    <a:srgbClr val="FF33CC"/>
                  </a:solidFill>
                  <a:latin typeface="Arial Narrow" panose="020B0606020202030204" pitchFamily="34" charset="0"/>
                </a:rPr>
                <a:t>  ! ! !</a:t>
              </a:r>
              <a:endParaRPr lang="es-MX" sz="1800" kern="1200" dirty="0">
                <a:solidFill>
                  <a:srgbClr val="FF33CC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9117488" y="3721086"/>
            <a:ext cx="2349087" cy="1298970"/>
            <a:chOff x="-1" y="642305"/>
            <a:chExt cx="2349087" cy="9662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Rectángulo 12"/>
            <p:cNvSpPr/>
            <p:nvPr/>
          </p:nvSpPr>
          <p:spPr>
            <a:xfrm>
              <a:off x="0" y="642305"/>
              <a:ext cx="2258568" cy="96624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-1" y="642305"/>
              <a:ext cx="2349087" cy="966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s-MX" sz="1600" dirty="0">
                  <a:latin typeface="Arial Narrow" panose="020B0606020202030204" pitchFamily="34" charset="0"/>
                </a:rPr>
                <a:t>Artículo 134, párrafo séptimo de la </a:t>
              </a:r>
              <a:r>
                <a:rPr lang="es-MX" sz="1600" dirty="0" smtClean="0">
                  <a:latin typeface="Arial Narrow" panose="020B0606020202030204" pitchFamily="34" charset="0"/>
                </a:rPr>
                <a:t>CPEUM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s-MX" sz="1600" dirty="0">
                  <a:latin typeface="Arial Narrow" panose="020B0606020202030204" pitchFamily="34" charset="0"/>
                </a:rPr>
                <a:t>Acuerdo </a:t>
              </a:r>
              <a:r>
                <a:rPr lang="es-MX" sz="1600" dirty="0" smtClean="0">
                  <a:latin typeface="Arial Narrow" panose="020B0606020202030204" pitchFamily="34" charset="0"/>
                </a:rPr>
                <a:t>INE/CG04/2017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s-MX" sz="1600" dirty="0">
                  <a:latin typeface="Arial Narrow" panose="020B0606020202030204" pitchFamily="34" charset="0"/>
                </a:rPr>
                <a:t>Acuerdo </a:t>
              </a:r>
              <a:r>
                <a:rPr lang="es-MX" sz="1600" dirty="0" smtClean="0">
                  <a:latin typeface="Arial Narrow" panose="020B0606020202030204" pitchFamily="34" charset="0"/>
                </a:rPr>
                <a:t>INE/CG108/2017</a:t>
              </a:r>
              <a:endParaRPr lang="es-MX" sz="1600" dirty="0">
                <a:latin typeface="Arial Narrow" panose="020B0606020202030204" pitchFamily="34" charset="0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s-MX" sz="1600" dirty="0">
                <a:latin typeface="Arial Narrow" panose="020B0606020202030204" pitchFamily="34" charset="0"/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s-MX" sz="1600" b="1" dirty="0">
                <a:latin typeface="Arial Narrow" panose="020B0606020202030204" pitchFamily="34" charset="0"/>
              </a:endParaRPr>
            </a:p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MX" sz="1600" kern="12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1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Artículo 134, párrafo séptimo de la CPEUM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Acuerdo INE/CG04/2017</a:t>
            </a:r>
            <a:endParaRPr lang="es-MX" sz="1200" b="1" dirty="0"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27811" y="1415711"/>
            <a:ext cx="90525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FF33CC"/>
              </a:buClr>
              <a:buSzPct val="100000"/>
              <a:buFont typeface="+mj-lt"/>
              <a:buAutoNum type="arabicPeriod" startAt="4"/>
            </a:pPr>
            <a:r>
              <a:rPr lang="es-MX" sz="24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El voto es secreto</a:t>
            </a:r>
            <a:r>
              <a:rPr lang="es-MX" sz="2400" dirty="0" smtClean="0">
                <a:latin typeface="Arial Narrow" panose="020B0606020202030204" pitchFamily="34" charset="0"/>
              </a:rPr>
              <a:t>. </a:t>
            </a:r>
            <a:r>
              <a:rPr lang="es-MX" sz="2400" b="1" dirty="0">
                <a:latin typeface="Arial Narrow" panose="020B0606020202030204" pitchFamily="34" charset="0"/>
              </a:rPr>
              <a:t>Al votar, marcamos la opción que queremos sin que nadie nos pueda ver</a:t>
            </a:r>
            <a:r>
              <a:rPr lang="es-MX" sz="2400" dirty="0">
                <a:latin typeface="Arial Narrow" panose="020B0606020202030204" pitchFamily="34" charset="0"/>
              </a:rPr>
              <a:t>, pues lo hacemos dentro del cancel, después, doblamos la boleta marcada y la depositamos directamente en la </a:t>
            </a:r>
            <a:r>
              <a:rPr lang="es-MX" sz="2400" dirty="0" smtClean="0">
                <a:latin typeface="Arial Narrow" panose="020B0606020202030204" pitchFamily="34" charset="0"/>
              </a:rPr>
              <a:t>urna</a:t>
            </a:r>
            <a:r>
              <a:rPr lang="es-MX" sz="2400" dirty="0" smtClean="0">
                <a:latin typeface="Arial Narrow" panose="020B0606020202030204" pitchFamily="34" charset="0"/>
              </a:rPr>
              <a:t>.</a:t>
            </a:r>
          </a:p>
          <a:p>
            <a:pPr marL="457200" indent="-457200" algn="just">
              <a:buClr>
                <a:srgbClr val="FF33CC"/>
              </a:buClr>
              <a:buSzPct val="100000"/>
              <a:buFont typeface="+mj-lt"/>
              <a:buAutoNum type="arabicPeriod" startAt="4"/>
            </a:pPr>
            <a:endParaRPr lang="es-MX" sz="2400" b="1" dirty="0">
              <a:latin typeface="Arial Narrow" panose="020B0606020202030204" pitchFamily="34" charset="0"/>
            </a:endParaRPr>
          </a:p>
          <a:p>
            <a:pPr marL="457200" indent="-457200" algn="just">
              <a:buClr>
                <a:srgbClr val="FF33CC"/>
              </a:buClr>
              <a:buSzPct val="100000"/>
              <a:buFont typeface="+mj-lt"/>
              <a:buAutoNum type="arabicPeriod" startAt="7"/>
            </a:pP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Nadie puede saber por quién votamos</a:t>
            </a:r>
            <a:r>
              <a:rPr lang="es-MX" sz="2400" dirty="0">
                <a:latin typeface="Arial Narrow" panose="020B0606020202030204" pitchFamily="34" charset="0"/>
              </a:rPr>
              <a:t> sólo por tener una </a:t>
            </a:r>
            <a:r>
              <a:rPr lang="es-MX" sz="2400" b="1" dirty="0">
                <a:latin typeface="Arial Narrow" panose="020B0606020202030204" pitchFamily="34" charset="0"/>
              </a:rPr>
              <a:t>fotocopia de nuestra credencial para votar</a:t>
            </a:r>
            <a:r>
              <a:rPr lang="es-MX" sz="2400" dirty="0">
                <a:latin typeface="Arial Narrow" panose="020B0606020202030204" pitchFamily="34" charset="0"/>
              </a:rPr>
              <a:t> o </a:t>
            </a:r>
            <a:r>
              <a:rPr lang="es-MX" sz="2400" b="1" dirty="0">
                <a:latin typeface="Arial Narrow" panose="020B0606020202030204" pitchFamily="34" charset="0"/>
              </a:rPr>
              <a:t>por tener anotado en una lista el número o folio de ésta</a:t>
            </a:r>
            <a:r>
              <a:rPr lang="es-MX" sz="2400" dirty="0">
                <a:latin typeface="Arial Narrow" panose="020B0606020202030204" pitchFamily="34" charset="0"/>
              </a:rPr>
              <a:t>.</a:t>
            </a:r>
          </a:p>
          <a:p>
            <a:pPr marL="457200" indent="-457200" algn="just">
              <a:buClr>
                <a:srgbClr val="FF33CC"/>
              </a:buClr>
              <a:buSzPct val="100000"/>
              <a:buFont typeface="+mj-lt"/>
              <a:buAutoNum type="arabicPeriod" startAt="7"/>
            </a:pPr>
            <a:endParaRPr lang="es-MX" sz="2400" dirty="0">
              <a:latin typeface="Arial Narrow" panose="020B0606020202030204" pitchFamily="34" charset="0"/>
            </a:endParaRPr>
          </a:p>
          <a:p>
            <a:pPr marL="457200" indent="-457200" algn="just">
              <a:buClr>
                <a:srgbClr val="FF33CC"/>
              </a:buClr>
              <a:buSzPct val="100000"/>
              <a:buFont typeface="+mj-lt"/>
              <a:buAutoNum type="arabicPeriod" startAt="7"/>
            </a:pP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El voto es un derecho</a:t>
            </a:r>
            <a:r>
              <a:rPr lang="es-MX" sz="2400" dirty="0">
                <a:latin typeface="Arial Narrow" panose="020B0606020202030204" pitchFamily="34" charset="0"/>
              </a:rPr>
              <a:t> de todas y todos los mexicanos y </a:t>
            </a:r>
            <a:r>
              <a:rPr lang="es-MX" sz="2400" b="1" dirty="0">
                <a:latin typeface="Arial Narrow" panose="020B0606020202030204" pitchFamily="34" charset="0"/>
              </a:rPr>
              <a:t>nadie debe obligarnos o presionarnos para sufragar por quien no queremos</a:t>
            </a:r>
            <a:r>
              <a:rPr lang="es-MX" sz="2400" dirty="0">
                <a:latin typeface="Arial Narrow" panose="020B0606020202030204" pitchFamily="34" charset="0"/>
              </a:rPr>
              <a:t>.</a:t>
            </a:r>
          </a:p>
          <a:p>
            <a:pPr marL="457200" indent="-457200" algn="just">
              <a:buClr>
                <a:srgbClr val="FF33CC"/>
              </a:buClr>
              <a:buSzPct val="100000"/>
              <a:buFont typeface="+mj-lt"/>
              <a:buAutoNum type="arabicPeriod" startAt="7"/>
            </a:pPr>
            <a:endParaRPr lang="es-MX" sz="2400" dirty="0">
              <a:latin typeface="Arial Narrow" panose="020B0606020202030204" pitchFamily="34" charset="0"/>
            </a:endParaRPr>
          </a:p>
          <a:p>
            <a:pPr marL="457200" indent="-457200" algn="just">
              <a:buClr>
                <a:srgbClr val="FF33CC"/>
              </a:buClr>
              <a:buSzPct val="100000"/>
              <a:buFont typeface="+mj-lt"/>
              <a:buAutoNum type="arabicPeriod" startAt="7"/>
            </a:pP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Aceptar regalos</a:t>
            </a:r>
            <a:r>
              <a:rPr lang="es-MX" sz="2400" dirty="0">
                <a:latin typeface="Arial Narrow" panose="020B0606020202030204" pitchFamily="34" charset="0"/>
              </a:rPr>
              <a:t> </a:t>
            </a:r>
            <a:r>
              <a:rPr lang="es-MX" sz="2400" b="1" dirty="0">
                <a:latin typeface="Arial Narrow" panose="020B0606020202030204" pitchFamily="34" charset="0"/>
              </a:rPr>
              <a:t>no nos compromete a votar por alguna persona o partido que no queremos</a:t>
            </a:r>
            <a:r>
              <a:rPr lang="es-MX" sz="2400" dirty="0">
                <a:latin typeface="Arial Narrow" panose="020B0606020202030204" pitchFamily="34" charset="0"/>
              </a:rPr>
              <a:t> o a abstenernos de votar, ya que </a:t>
            </a:r>
            <a:r>
              <a:rPr lang="es-MX" sz="2400" b="1" dirty="0">
                <a:latin typeface="Arial Narrow" panose="020B0606020202030204" pitchFamily="34" charset="0"/>
              </a:rPr>
              <a:t>el voto es secreto</a:t>
            </a:r>
            <a:r>
              <a:rPr lang="es-MX" sz="2400" dirty="0">
                <a:latin typeface="Arial Narrow" panose="020B0606020202030204" pitchFamily="34" charset="0"/>
              </a:rPr>
              <a:t> (…)</a:t>
            </a:r>
            <a:endParaRPr lang="es-MX" sz="2400" dirty="0" smtClean="0"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62480" y="1875384"/>
            <a:ext cx="45719" cy="4893647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16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Artículo 134, párrafo séptimo de la CPEUM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Acuerdo INE/CG04/2017</a:t>
            </a:r>
            <a:endParaRPr lang="es-MX" sz="1200" b="1" dirty="0"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07768" y="2429381"/>
            <a:ext cx="76301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FF33CC"/>
              </a:buClr>
              <a:buSzPct val="100000"/>
              <a:buFont typeface="+mj-lt"/>
              <a:buAutoNum type="arabicPeriod" startAt="17"/>
            </a:pPr>
            <a:r>
              <a:rPr lang="es-MX" sz="2400" dirty="0" smtClean="0">
                <a:latin typeface="Arial Narrow" panose="020B0606020202030204" pitchFamily="34" charset="0"/>
              </a:rPr>
              <a:t>Si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cualquier persona</a:t>
            </a:r>
            <a:r>
              <a:rPr lang="es-MX" sz="2400" dirty="0">
                <a:latin typeface="Arial Narrow" panose="020B0606020202030204" pitchFamily="34" charset="0"/>
              </a:rPr>
              <a:t> </a:t>
            </a:r>
            <a:r>
              <a:rPr lang="es-MX" sz="2400" b="1" dirty="0">
                <a:latin typeface="Arial Narrow" panose="020B0606020202030204" pitchFamily="34" charset="0"/>
              </a:rPr>
              <a:t>condiciona</a:t>
            </a:r>
            <a:r>
              <a:rPr lang="es-MX" sz="2400" dirty="0">
                <a:latin typeface="Arial Narrow" panose="020B0606020202030204" pitchFamily="34" charset="0"/>
              </a:rPr>
              <a:t> los beneficios de algún programa social en el que el estemos inscritos; </a:t>
            </a:r>
            <a:r>
              <a:rPr lang="es-MX" sz="2400" b="1" dirty="0">
                <a:latin typeface="Arial Narrow" panose="020B0606020202030204" pitchFamily="34" charset="0"/>
              </a:rPr>
              <a:t>amenaza</a:t>
            </a:r>
            <a:r>
              <a:rPr lang="es-MX" sz="2400" dirty="0">
                <a:latin typeface="Arial Narrow" panose="020B0606020202030204" pitchFamily="34" charset="0"/>
              </a:rPr>
              <a:t> </a:t>
            </a:r>
            <a:r>
              <a:rPr lang="es-MX" sz="2400" b="1" dirty="0">
                <a:latin typeface="Arial Narrow" panose="020B0606020202030204" pitchFamily="34" charset="0"/>
              </a:rPr>
              <a:t>nuestros empleos</a:t>
            </a:r>
            <a:r>
              <a:rPr lang="es-MX" sz="2400" dirty="0">
                <a:latin typeface="Arial Narrow" panose="020B0606020202030204" pitchFamily="34" charset="0"/>
              </a:rPr>
              <a:t> para que nos abstengamos de votar o para que votemos a favor o en contra de un partido político, coalición o una candidatura en particular; o </a:t>
            </a:r>
            <a:r>
              <a:rPr lang="es-MX" sz="2400" b="1" dirty="0">
                <a:latin typeface="Arial Narrow" panose="020B0606020202030204" pitchFamily="34" charset="0"/>
              </a:rPr>
              <a:t>compra, presiona o condiciona el voto en cualquier tipo de forma</a:t>
            </a:r>
            <a:r>
              <a:rPr lang="es-MX" sz="2400" dirty="0">
                <a:latin typeface="Arial Narrow" panose="020B0606020202030204" pitchFamily="34" charset="0"/>
              </a:rPr>
              <a:t>,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debemos denunciar</a:t>
            </a:r>
            <a:r>
              <a:rPr lang="es-MX" sz="2400" dirty="0">
                <a:latin typeface="Arial Narrow" panose="020B0606020202030204" pitchFamily="34" charset="0"/>
              </a:rPr>
              <a:t> ante la </a:t>
            </a:r>
            <a:r>
              <a:rPr lang="es-MX" sz="2400" b="1" dirty="0">
                <a:latin typeface="Arial Narrow" panose="020B0606020202030204" pitchFamily="34" charset="0"/>
              </a:rPr>
              <a:t>Procuraduría General de la República</a:t>
            </a:r>
            <a:r>
              <a:rPr lang="es-MX" sz="2400" dirty="0">
                <a:latin typeface="Arial Narrow" panose="020B0606020202030204" pitchFamily="34" charset="0"/>
              </a:rPr>
              <a:t>, específicamente la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Fiscalía Especializada para la Atención de Delitos Electorales</a:t>
            </a:r>
            <a:r>
              <a:rPr lang="es-MX" sz="2400" dirty="0">
                <a:latin typeface="Arial Narrow" panose="020B0606020202030204" pitchFamily="34" charset="0"/>
              </a:rPr>
              <a:t>, ya que quien lo haga está cometiendo un </a:t>
            </a:r>
            <a:r>
              <a:rPr lang="es-MX" sz="2400" dirty="0" smtClean="0">
                <a:latin typeface="Arial Narrow" panose="020B0606020202030204" pitchFamily="34" charset="0"/>
              </a:rPr>
              <a:t>delito.</a:t>
            </a:r>
            <a:endParaRPr lang="es-MX" sz="2400" dirty="0" smtClean="0"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62480" y="1875384"/>
            <a:ext cx="45719" cy="4893647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93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uadroTexto 6"/>
          <p:cNvSpPr txBox="1"/>
          <p:nvPr/>
        </p:nvSpPr>
        <p:spPr>
          <a:xfrm>
            <a:off x="782318" y="1788160"/>
            <a:ext cx="808736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es-MX" sz="54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Previsiones</a:t>
            </a: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para evitar el </a:t>
            </a:r>
            <a:r>
              <a:rPr lang="es-MX" sz="5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uso indebido</a:t>
            </a: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de </a:t>
            </a:r>
            <a:r>
              <a:rPr lang="es-MX" sz="5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Programas Sociales</a:t>
            </a: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así como para preservar la </a:t>
            </a:r>
            <a:r>
              <a:rPr lang="es-MX" sz="54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imparcialidad</a:t>
            </a:r>
            <a:r>
              <a:rPr lang="es-MX" sz="54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MX" sz="5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 la contienda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68300" y="1879600"/>
            <a:ext cx="45719" cy="49784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" name="Grupo 7"/>
          <p:cNvGrpSpPr/>
          <p:nvPr/>
        </p:nvGrpSpPr>
        <p:grpSpPr>
          <a:xfrm>
            <a:off x="9117489" y="3087486"/>
            <a:ext cx="2258568" cy="633600"/>
            <a:chOff x="0" y="0"/>
            <a:chExt cx="2258568" cy="6336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2258568" cy="63360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 10"/>
            <p:cNvSpPr/>
            <p:nvPr/>
          </p:nvSpPr>
          <p:spPr>
            <a:xfrm>
              <a:off x="0" y="0"/>
              <a:ext cx="2258568" cy="6336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kern="1200" dirty="0" smtClean="0">
                  <a:solidFill>
                    <a:srgbClr val="FF33CC"/>
                  </a:solidFill>
                  <a:latin typeface="Arial Narrow" panose="020B0606020202030204" pitchFamily="34" charset="0"/>
                </a:rPr>
                <a:t>  ! ! !</a:t>
              </a:r>
              <a:endParaRPr lang="es-MX" sz="1800" kern="1200" dirty="0">
                <a:solidFill>
                  <a:srgbClr val="FF33CC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9117489" y="3721086"/>
            <a:ext cx="2258568" cy="129897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ángulo 12"/>
          <p:cNvSpPr/>
          <p:nvPr/>
        </p:nvSpPr>
        <p:spPr>
          <a:xfrm>
            <a:off x="9117488" y="3721086"/>
            <a:ext cx="2349087" cy="1298970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s-MX" sz="1600" dirty="0">
                <a:latin typeface="Arial Narrow" panose="020B0606020202030204" pitchFamily="34" charset="0"/>
              </a:rPr>
              <a:t>Artículo 134, párrafo séptimo de la </a:t>
            </a:r>
            <a:r>
              <a:rPr lang="es-MX" sz="1600" dirty="0" smtClean="0">
                <a:latin typeface="Arial Narrow" panose="020B0606020202030204" pitchFamily="34" charset="0"/>
              </a:rPr>
              <a:t>CPEUM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s-MX" sz="1600" dirty="0">
                <a:latin typeface="Arial Narrow" panose="020B0606020202030204" pitchFamily="34" charset="0"/>
              </a:rPr>
              <a:t>Acuerdo </a:t>
            </a:r>
            <a:r>
              <a:rPr lang="es-MX" sz="1600" dirty="0" smtClean="0">
                <a:latin typeface="Arial Narrow" panose="020B0606020202030204" pitchFamily="34" charset="0"/>
              </a:rPr>
              <a:t>INE/CG04/2017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s-MX" sz="1600" dirty="0">
                <a:latin typeface="Arial Narrow" panose="020B0606020202030204" pitchFamily="34" charset="0"/>
              </a:rPr>
              <a:t>Acuerdo </a:t>
            </a:r>
            <a:r>
              <a:rPr lang="es-MX" sz="1600" dirty="0" smtClean="0">
                <a:latin typeface="Arial Narrow" panose="020B0606020202030204" pitchFamily="34" charset="0"/>
              </a:rPr>
              <a:t>INE/CG108/2017</a:t>
            </a:r>
            <a:endParaRPr lang="es-MX" sz="1600" dirty="0">
              <a:latin typeface="Arial Narrow" panose="020B0606020202030204" pitchFamily="34" charset="0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es-MX" sz="1600" dirty="0">
              <a:latin typeface="Arial Narrow" panose="020B0606020202030204" pitchFamily="34" charset="0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es-MX" sz="1600" b="1" dirty="0">
              <a:latin typeface="Arial Narrow" panose="020B0606020202030204" pitchFamily="34" charset="0"/>
            </a:endParaRPr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MX" sz="1600" kern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Artículo 134, párrafo séptimo de la CPEUM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Acuerdo </a:t>
            </a:r>
            <a:r>
              <a:rPr lang="es-MX" sz="1200" b="1" dirty="0">
                <a:latin typeface="Arial Narrow" panose="020B0606020202030204" pitchFamily="34" charset="0"/>
              </a:rPr>
              <a:t>INE/CG04/2017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112265" y="1314806"/>
            <a:ext cx="914316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33CC"/>
              </a:buClr>
              <a:buSzPct val="50000"/>
            </a:pPr>
            <a:r>
              <a:rPr lang="es-MX" b="1" dirty="0" smtClean="0">
                <a:latin typeface="Arial Narrow" panose="020B0606020202030204" pitchFamily="34" charset="0"/>
              </a:rPr>
              <a:t>Undécimo</a:t>
            </a:r>
            <a:r>
              <a:rPr lang="es-MX" b="1" dirty="0">
                <a:latin typeface="Arial Narrow" panose="020B0606020202030204" pitchFamily="34" charset="0"/>
              </a:rPr>
              <a:t>. </a:t>
            </a:r>
            <a:r>
              <a:rPr lang="es-MX" b="1" dirty="0">
                <a:solidFill>
                  <a:srgbClr val="FF33CC"/>
                </a:solidFill>
                <a:latin typeface="Arial Narrow" panose="020B0606020202030204" pitchFamily="34" charset="0"/>
              </a:rPr>
              <a:t>Durante el tiempo que comprendan las campañas electorales y hasta la conclusión de la jornada comicial</a:t>
            </a:r>
            <a:r>
              <a:rPr lang="es-MX" dirty="0">
                <a:latin typeface="Arial Narrow" panose="020B0606020202030204" pitchFamily="34" charset="0"/>
              </a:rPr>
              <a:t>, la </a:t>
            </a:r>
            <a:r>
              <a:rPr lang="es-MX" b="1" dirty="0">
                <a:latin typeface="Arial Narrow" panose="020B0606020202030204" pitchFamily="34" charset="0"/>
              </a:rPr>
              <a:t>inclusión</a:t>
            </a:r>
            <a:r>
              <a:rPr lang="es-MX" dirty="0">
                <a:latin typeface="Arial Narrow" panose="020B0606020202030204" pitchFamily="34" charset="0"/>
              </a:rPr>
              <a:t> de elementos visuales, auditivos, imágenes, nombres, lemas, frases, expresiones, mensajes o símbolos que conlleven </a:t>
            </a:r>
            <a:r>
              <a:rPr lang="es-MX" b="1" u="sng" dirty="0">
                <a:latin typeface="Arial Narrow" panose="020B0606020202030204" pitchFamily="34" charset="0"/>
              </a:rPr>
              <a:t>velada</a:t>
            </a:r>
            <a:r>
              <a:rPr lang="es-MX" dirty="0">
                <a:latin typeface="Arial Narrow" panose="020B0606020202030204" pitchFamily="34" charset="0"/>
              </a:rPr>
              <a:t>, </a:t>
            </a:r>
            <a:r>
              <a:rPr lang="es-MX" b="1" dirty="0">
                <a:latin typeface="Arial Narrow" panose="020B0606020202030204" pitchFamily="34" charset="0"/>
              </a:rPr>
              <a:t>implícita</a:t>
            </a:r>
            <a:r>
              <a:rPr lang="es-MX" dirty="0">
                <a:latin typeface="Arial Narrow" panose="020B0606020202030204" pitchFamily="34" charset="0"/>
              </a:rPr>
              <a:t> o </a:t>
            </a:r>
            <a:r>
              <a:rPr lang="es-MX" b="1" dirty="0">
                <a:latin typeface="Arial Narrow" panose="020B0606020202030204" pitchFamily="34" charset="0"/>
              </a:rPr>
              <a:t>explícitamente</a:t>
            </a:r>
            <a:r>
              <a:rPr lang="es-MX" dirty="0">
                <a:latin typeface="Arial Narrow" panose="020B0606020202030204" pitchFamily="34" charset="0"/>
              </a:rPr>
              <a:t>, la </a:t>
            </a:r>
            <a:r>
              <a:rPr lang="es-MX" b="1" dirty="0">
                <a:solidFill>
                  <a:srgbClr val="FF33CC"/>
                </a:solidFill>
                <a:latin typeface="Arial Narrow" panose="020B0606020202030204" pitchFamily="34" charset="0"/>
              </a:rPr>
              <a:t>promoción de un gobierno o sus logros</a:t>
            </a:r>
            <a:r>
              <a:rPr lang="es-MX" dirty="0">
                <a:latin typeface="Arial Narrow" panose="020B0606020202030204" pitchFamily="34" charset="0"/>
              </a:rPr>
              <a:t> </a:t>
            </a:r>
            <a:r>
              <a:rPr lang="es-MX" dirty="0" smtClean="0">
                <a:latin typeface="Arial Narrow" panose="020B0606020202030204" pitchFamily="34" charset="0"/>
              </a:rPr>
              <a:t>en el marco de la </a:t>
            </a:r>
            <a:r>
              <a:rPr lang="es-MX" b="1" dirty="0" smtClean="0">
                <a:latin typeface="Arial Narrow" panose="020B0606020202030204" pitchFamily="34" charset="0"/>
              </a:rPr>
              <a:t>ejecución y/o entrega de los bienes, servicios y recursos de los programas sociales</a:t>
            </a:r>
            <a:r>
              <a:rPr lang="es-MX" dirty="0" smtClean="0">
                <a:latin typeface="Arial Narrow" panose="020B0606020202030204" pitchFamily="34" charset="0"/>
              </a:rPr>
              <a:t>, </a:t>
            </a:r>
            <a:r>
              <a:rPr lang="es-MX" dirty="0">
                <a:latin typeface="Arial Narrow" panose="020B0606020202030204" pitchFamily="34" charset="0"/>
              </a:rPr>
              <a:t>se considerara que puede ser contrario al principio </a:t>
            </a:r>
            <a:r>
              <a:rPr lang="es-MX" dirty="0" smtClean="0">
                <a:latin typeface="Arial Narrow" panose="020B0606020202030204" pitchFamily="34" charset="0"/>
              </a:rPr>
              <a:t>de </a:t>
            </a:r>
            <a:r>
              <a:rPr lang="es-MX" b="1" dirty="0">
                <a:solidFill>
                  <a:srgbClr val="FF33CC"/>
                </a:solidFill>
                <a:latin typeface="Arial Narrow" panose="020B0606020202030204" pitchFamily="34" charset="0"/>
              </a:rPr>
              <a:t>imparcialidad</a:t>
            </a:r>
            <a:r>
              <a:rPr lang="es-MX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dirty="0">
                <a:latin typeface="Arial Narrow" panose="020B0606020202030204" pitchFamily="34" charset="0"/>
              </a:rPr>
              <a:t>y, en consecuencia, podría afectar la </a:t>
            </a:r>
            <a:r>
              <a:rPr lang="es-MX" b="1" dirty="0">
                <a:solidFill>
                  <a:srgbClr val="FF33CC"/>
                </a:solidFill>
                <a:latin typeface="Arial Narrow" panose="020B0606020202030204" pitchFamily="34" charset="0"/>
              </a:rPr>
              <a:t>equidad</a:t>
            </a:r>
            <a:r>
              <a:rPr lang="es-MX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dirty="0">
                <a:latin typeface="Arial Narrow" panose="020B0606020202030204" pitchFamily="34" charset="0"/>
              </a:rPr>
              <a:t>y el efectivo ejercicio del derecho al voto libre</a:t>
            </a:r>
            <a:r>
              <a:rPr lang="es-MX" dirty="0" smtClean="0">
                <a:latin typeface="Arial Narrow" panose="020B0606020202030204" pitchFamily="34" charset="0"/>
              </a:rPr>
              <a:t>.</a:t>
            </a:r>
          </a:p>
          <a:p>
            <a:pPr algn="just">
              <a:buClr>
                <a:srgbClr val="FF33CC"/>
              </a:buClr>
              <a:buSzPct val="50000"/>
            </a:pPr>
            <a:endParaRPr lang="es-MX" dirty="0" smtClean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b="1" spc="-20" dirty="0">
                <a:latin typeface="Arial Narrow" panose="020B0606020202030204" pitchFamily="34" charset="0"/>
              </a:rPr>
              <a:t>Décimo Segundo. </a:t>
            </a:r>
            <a:r>
              <a:rPr lang="es-MX" b="1" spc="-20" dirty="0" smtClean="0">
                <a:latin typeface="Arial Narrow" panose="020B0606020202030204" pitchFamily="34" charset="0"/>
              </a:rPr>
              <a:t>(…) </a:t>
            </a:r>
            <a:r>
              <a:rPr lang="es-MX" spc="-20" dirty="0" smtClean="0">
                <a:latin typeface="Arial Narrow" panose="020B0606020202030204" pitchFamily="34" charset="0"/>
              </a:rPr>
              <a:t>Para </a:t>
            </a:r>
            <a:r>
              <a:rPr lang="es-MX" spc="-20" dirty="0">
                <a:latin typeface="Arial Narrow" panose="020B0606020202030204" pitchFamily="34" charset="0"/>
              </a:rPr>
              <a:t>efectos de la materia electoral se considera que </a:t>
            </a:r>
            <a:r>
              <a:rPr lang="es-MX" b="1" spc="-20" dirty="0">
                <a:latin typeface="Arial Narrow" panose="020B0606020202030204" pitchFamily="34" charset="0"/>
              </a:rPr>
              <a:t>la ejecución y reparto de los bienes, servicios y recursos relativos a programas sociales</a:t>
            </a:r>
            <a:r>
              <a:rPr lang="es-MX" spc="-20" dirty="0">
                <a:latin typeface="Arial Narrow" panose="020B0606020202030204" pitchFamily="34" charset="0"/>
              </a:rPr>
              <a:t> que no cuentan con </a:t>
            </a:r>
            <a:r>
              <a:rPr lang="es-MX" b="1" spc="-20" dirty="0">
                <a:solidFill>
                  <a:srgbClr val="FF33CC"/>
                </a:solidFill>
                <a:latin typeface="Arial Narrow" panose="020B0606020202030204" pitchFamily="34" charset="0"/>
              </a:rPr>
              <a:t>reglas de </a:t>
            </a:r>
            <a:r>
              <a:rPr lang="es-MX" b="1" spc="-20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operación</a:t>
            </a:r>
            <a:r>
              <a:rPr lang="es-MX" spc="-20" dirty="0" smtClean="0">
                <a:latin typeface="Arial Narrow" panose="020B0606020202030204" pitchFamily="34" charset="0"/>
              </a:rPr>
              <a:t> publicadas en los términos que establece la normatividad aplicable o que no se ciñan estrictamente a las mismas, </a:t>
            </a:r>
            <a:r>
              <a:rPr lang="es-MX" spc="-20" dirty="0">
                <a:latin typeface="Arial Narrow" panose="020B0606020202030204" pitchFamily="34" charset="0"/>
              </a:rPr>
              <a:t>representan un indicio para considerar que su uso </a:t>
            </a:r>
            <a:r>
              <a:rPr lang="es-MX" spc="-20" dirty="0" smtClean="0">
                <a:latin typeface="Arial Narrow" panose="020B0606020202030204" pitchFamily="34" charset="0"/>
              </a:rPr>
              <a:t>pudiera </a:t>
            </a:r>
            <a:r>
              <a:rPr lang="es-MX" spc="-20" dirty="0">
                <a:latin typeface="Arial Narrow" panose="020B0606020202030204" pitchFamily="34" charset="0"/>
              </a:rPr>
              <a:t>tener </a:t>
            </a:r>
            <a:r>
              <a:rPr lang="es-MX" b="1" spc="-20" dirty="0">
                <a:latin typeface="Arial Narrow" panose="020B0606020202030204" pitchFamily="34" charset="0"/>
              </a:rPr>
              <a:t>fines electorales</a:t>
            </a:r>
            <a:r>
              <a:rPr lang="es-MX" spc="-20" dirty="0">
                <a:latin typeface="Arial Narrow" panose="020B0606020202030204" pitchFamily="34" charset="0"/>
              </a:rPr>
              <a:t> y, en consecuencia, pudiera constituir la actualización de alguna </a:t>
            </a:r>
            <a:r>
              <a:rPr lang="es-MX" b="1" spc="-20" dirty="0">
                <a:latin typeface="Arial Narrow" panose="020B0606020202030204" pitchFamily="34" charset="0"/>
              </a:rPr>
              <a:t>infracción constitucional y/o legal</a:t>
            </a:r>
            <a:r>
              <a:rPr lang="es-MX" spc="-20" dirty="0" smtClean="0">
                <a:latin typeface="Arial Narrow" panose="020B0606020202030204" pitchFamily="34" charset="0"/>
              </a:rPr>
              <a:t>.</a:t>
            </a:r>
          </a:p>
          <a:p>
            <a:pPr algn="just">
              <a:buClr>
                <a:srgbClr val="FF33CC"/>
              </a:buClr>
              <a:buSzPct val="50000"/>
            </a:pPr>
            <a:endParaRPr lang="es-MX" spc="-50" dirty="0" smtClean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b="1" dirty="0">
                <a:latin typeface="Arial Narrow" panose="020B0606020202030204" pitchFamily="34" charset="0"/>
              </a:rPr>
              <a:t>Décimo Tercero. </a:t>
            </a:r>
            <a:r>
              <a:rPr lang="es-MX" dirty="0">
                <a:latin typeface="Arial Narrow" panose="020B0606020202030204" pitchFamily="34" charset="0"/>
              </a:rPr>
              <a:t>(…) se considera que la </a:t>
            </a:r>
            <a:r>
              <a:rPr lang="es-MX" b="1" dirty="0">
                <a:latin typeface="Arial Narrow" panose="020B0606020202030204" pitchFamily="34" charset="0"/>
              </a:rPr>
              <a:t>regulación, modificación y utilización</a:t>
            </a:r>
            <a:r>
              <a:rPr lang="es-MX" dirty="0">
                <a:latin typeface="Arial Narrow" panose="020B0606020202030204" pitchFamily="34" charset="0"/>
              </a:rPr>
              <a:t> del </a:t>
            </a:r>
            <a:r>
              <a:rPr lang="es-MX" b="1" dirty="0">
                <a:solidFill>
                  <a:srgbClr val="FF33CC"/>
                </a:solidFill>
                <a:latin typeface="Arial Narrow" panose="020B0606020202030204" pitchFamily="34" charset="0"/>
              </a:rPr>
              <a:t>padrón de personas beneficiarias</a:t>
            </a:r>
            <a:r>
              <a:rPr lang="es-MX" b="1" dirty="0">
                <a:latin typeface="Arial Narrow" panose="020B0606020202030204" pitchFamily="34" charset="0"/>
              </a:rPr>
              <a:t> de los programas sociales</a:t>
            </a:r>
            <a:r>
              <a:rPr lang="es-MX" dirty="0">
                <a:latin typeface="Arial Narrow" panose="020B0606020202030204" pitchFamily="34" charset="0"/>
              </a:rPr>
              <a:t> con fines y en términos distintos a los establecido en las </a:t>
            </a:r>
            <a:r>
              <a:rPr lang="es-MX" b="1" dirty="0">
                <a:solidFill>
                  <a:srgbClr val="FF33CC"/>
                </a:solidFill>
                <a:latin typeface="Arial Narrow" panose="020B0606020202030204" pitchFamily="34" charset="0"/>
              </a:rPr>
              <a:t>reglas de operación</a:t>
            </a:r>
            <a:r>
              <a:rPr lang="es-MX" dirty="0">
                <a:latin typeface="Arial Narrow" panose="020B0606020202030204" pitchFamily="34" charset="0"/>
              </a:rPr>
              <a:t> aplicables, con el objeto de </a:t>
            </a:r>
            <a:r>
              <a:rPr lang="es-MX" b="1" dirty="0">
                <a:latin typeface="Arial Narrow" panose="020B0606020202030204" pitchFamily="34" charset="0"/>
              </a:rPr>
              <a:t>promocionar a cualquier gobierno</a:t>
            </a:r>
            <a:r>
              <a:rPr lang="es-MX" dirty="0">
                <a:latin typeface="Arial Narrow" panose="020B0606020202030204" pitchFamily="34" charset="0"/>
              </a:rPr>
              <a:t>, partido político, coalición o candidatura en el marco de los procesos electorales en Coahuila, Estado de México, Nayarit y </a:t>
            </a:r>
            <a:r>
              <a:rPr lang="es-MX" b="1" dirty="0">
                <a:latin typeface="Arial Narrow" panose="020B0606020202030204" pitchFamily="34" charset="0"/>
              </a:rPr>
              <a:t>Veracruz</a:t>
            </a:r>
            <a:r>
              <a:rPr lang="es-MX" dirty="0">
                <a:latin typeface="Arial Narrow" panose="020B0606020202030204" pitchFamily="34" charset="0"/>
              </a:rPr>
              <a:t>, es contraria al principio de </a:t>
            </a:r>
            <a:r>
              <a:rPr lang="es-MX" b="1" dirty="0">
                <a:solidFill>
                  <a:srgbClr val="FF33CC"/>
                </a:solidFill>
                <a:latin typeface="Arial Narrow" panose="020B0606020202030204" pitchFamily="34" charset="0"/>
              </a:rPr>
              <a:t>imparcialidad</a:t>
            </a:r>
            <a:r>
              <a:rPr lang="es-MX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dirty="0">
                <a:latin typeface="Arial Narrow" panose="020B0606020202030204" pitchFamily="34" charset="0"/>
              </a:rPr>
              <a:t>y, en consecuencia, afecta la </a:t>
            </a:r>
            <a:r>
              <a:rPr lang="es-MX" b="1" dirty="0">
                <a:solidFill>
                  <a:srgbClr val="FF33CC"/>
                </a:solidFill>
                <a:latin typeface="Arial Narrow" panose="020B0606020202030204" pitchFamily="34" charset="0"/>
              </a:rPr>
              <a:t>equidad</a:t>
            </a:r>
            <a:r>
              <a:rPr lang="es-MX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dirty="0">
                <a:latin typeface="Arial Narrow" panose="020B0606020202030204" pitchFamily="34" charset="0"/>
              </a:rPr>
              <a:t>en la contienda y el efectivo ejercicio del derecho al voto libre.</a:t>
            </a:r>
            <a:endParaRPr lang="es-MX" dirty="0"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62480" y="1875384"/>
            <a:ext cx="49784" cy="4982615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88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8313"/>
            <a:ext cx="12192000" cy="6858000"/>
            <a:chOff x="0" y="0"/>
            <a:chExt cx="12192000" cy="6858000"/>
          </a:xfrm>
        </p:grpSpPr>
        <p:pic>
          <p:nvPicPr>
            <p:cNvPr id="11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26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Definición</a:t>
            </a:r>
            <a:endPara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39217" y="1875385"/>
            <a:ext cx="76301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>
                <a:latin typeface="Arial Narrow" panose="020B0606020202030204" pitchFamily="34" charset="0"/>
              </a:rPr>
              <a:t>El </a:t>
            </a:r>
            <a:r>
              <a:rPr lang="es-MX" sz="3200" b="1" u="sng" dirty="0">
                <a:latin typeface="Arial Narrow" panose="020B0606020202030204" pitchFamily="34" charset="0"/>
              </a:rPr>
              <a:t>blindaje electoral</a:t>
            </a:r>
            <a:r>
              <a:rPr lang="es-MX" sz="3200" b="1" dirty="0">
                <a:latin typeface="Arial Narrow" panose="020B0606020202030204" pitchFamily="34" charset="0"/>
              </a:rPr>
              <a:t> </a:t>
            </a:r>
            <a:r>
              <a:rPr lang="es-MX" sz="3200" dirty="0">
                <a:latin typeface="Arial Narrow" panose="020B0606020202030204" pitchFamily="34" charset="0"/>
              </a:rPr>
              <a:t>es una </a:t>
            </a:r>
            <a:r>
              <a:rPr lang="es-MX" sz="3200" b="1" dirty="0">
                <a:solidFill>
                  <a:srgbClr val="FF33CC"/>
                </a:solidFill>
                <a:latin typeface="Arial Narrow" panose="020B0606020202030204" pitchFamily="34" charset="0"/>
              </a:rPr>
              <a:t>política </a:t>
            </a:r>
            <a:r>
              <a:rPr lang="es-MX" sz="32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pública</a:t>
            </a:r>
            <a:r>
              <a:rPr lang="es-MX" sz="3200" dirty="0" smtClean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MX" sz="2400" dirty="0">
              <a:latin typeface="Arial Narrow" panose="020B0606020202030204" pitchFamily="34" charset="0"/>
            </a:endParaRPr>
          </a:p>
          <a:p>
            <a:pPr algn="just">
              <a:defRPr/>
            </a:pP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Es el conjunto de </a:t>
            </a:r>
            <a:r>
              <a:rPr lang="es-MX" altLang="es-MX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acciones</a:t>
            </a: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y </a:t>
            </a:r>
            <a:r>
              <a:rPr lang="es-MX" altLang="es-MX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decisiones</a:t>
            </a: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realizadas desde el </a:t>
            </a:r>
            <a:r>
              <a:rPr lang="es-MX" alt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ámbito gubernamental</a:t>
            </a: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para prevenir que los </a:t>
            </a:r>
            <a:r>
              <a:rPr lang="es-MX" altLang="es-MX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recursos públicos</a:t>
            </a: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y los </a:t>
            </a:r>
            <a:r>
              <a:rPr lang="es-MX" altLang="es-MX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programas sociales</a:t>
            </a: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se usen con </a:t>
            </a:r>
            <a:r>
              <a:rPr lang="es-MX" altLang="es-MX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fines</a:t>
            </a: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s-MX" altLang="es-MX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políticos</a:t>
            </a: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y </a:t>
            </a:r>
            <a:r>
              <a:rPr lang="es-MX" altLang="es-MX" sz="2400" b="1" dirty="0">
                <a:solidFill>
                  <a:srgbClr val="000000"/>
                </a:solidFill>
                <a:latin typeface="Arial Narrow" panose="020B0606020202030204" pitchFamily="34" charset="0"/>
              </a:rPr>
              <a:t>electorales</a:t>
            </a: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, garantizando que éstos se ejerzan de manera </a:t>
            </a:r>
            <a:r>
              <a:rPr lang="es-MX" alt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transparente</a:t>
            </a:r>
            <a:r>
              <a:rPr lang="es-MX" altLang="es-MX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y con </a:t>
            </a:r>
            <a:r>
              <a:rPr lang="es-MX" altLang="es-MX" sz="24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responsabilidad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evitando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inequidad 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en la contienda.</a:t>
            </a:r>
            <a:endParaRPr lang="es-MX" altLang="es-MX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176512" y="1875385"/>
            <a:ext cx="45719" cy="4982616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612339031"/>
              </p:ext>
            </p:extLst>
          </p:nvPr>
        </p:nvGraphicFramePr>
        <p:xfrm>
          <a:off x="9709265" y="2044005"/>
          <a:ext cx="2269375" cy="199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131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Artículo 134, párrafo séptimo de la CPEUM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Acuerdo INE/CG108/2017</a:t>
            </a:r>
            <a:endParaRPr lang="es-MX" sz="1200" b="1" dirty="0"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80919" y="2058193"/>
            <a:ext cx="92501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33CC"/>
              </a:buClr>
              <a:buSzPct val="50000"/>
            </a:pPr>
            <a:r>
              <a:rPr lang="es-MX" sz="2400" b="1" dirty="0" smtClean="0">
                <a:latin typeface="Arial Narrow" panose="020B0606020202030204" pitchFamily="34" charset="0"/>
              </a:rPr>
              <a:t>Décimo </a:t>
            </a:r>
            <a:r>
              <a:rPr lang="es-MX" sz="2400" b="1" dirty="0">
                <a:latin typeface="Arial Narrow" panose="020B0606020202030204" pitchFamily="34" charset="0"/>
              </a:rPr>
              <a:t>Sexto. </a:t>
            </a:r>
            <a:r>
              <a:rPr lang="es-MX" sz="2400" dirty="0">
                <a:latin typeface="Arial Narrow" panose="020B0606020202030204" pitchFamily="34" charset="0"/>
              </a:rPr>
              <a:t>Durante los procesos electorales, en particular en las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campañas electorales</a:t>
            </a:r>
            <a:r>
              <a:rPr lang="es-MX" sz="2400" dirty="0">
                <a:latin typeface="Arial Narrow" panose="020B0606020202030204" pitchFamily="34" charset="0"/>
              </a:rPr>
              <a:t>, los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programas sociales</a:t>
            </a:r>
            <a:r>
              <a:rPr lang="es-MX" sz="2400" dirty="0">
                <a:latin typeface="Arial Narrow" panose="020B0606020202030204" pitchFamily="34" charset="0"/>
              </a:rPr>
              <a:t> </a:t>
            </a:r>
            <a:r>
              <a:rPr lang="es-MX" sz="2400" b="1" u="sng" dirty="0">
                <a:latin typeface="Arial Narrow" panose="020B0606020202030204" pitchFamily="34" charset="0"/>
              </a:rPr>
              <a:t>no</a:t>
            </a:r>
            <a:r>
              <a:rPr lang="es-MX" sz="2400" b="1" dirty="0">
                <a:latin typeface="Arial Narrow" panose="020B0606020202030204" pitchFamily="34" charset="0"/>
              </a:rPr>
              <a:t> tienen que suspenderse</a:t>
            </a:r>
            <a:r>
              <a:rPr lang="es-MX" sz="2400" dirty="0">
                <a:latin typeface="Arial Narrow" panose="020B0606020202030204" pitchFamily="34" charset="0"/>
              </a:rPr>
              <a:t>, salvo lo dispuesto en contrario en otras normas. Lo anterior conforme a las respectivas modalidades establecidas en las correspondientes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reglas de </a:t>
            </a:r>
            <a:r>
              <a:rPr lang="es-MX" sz="24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operación</a:t>
            </a:r>
            <a:r>
              <a:rPr lang="es-MX" sz="2400" dirty="0" smtClean="0">
                <a:latin typeface="Arial Narrow" panose="020B0606020202030204" pitchFamily="34" charset="0"/>
              </a:rPr>
              <a:t>.</a:t>
            </a:r>
          </a:p>
          <a:p>
            <a:pPr algn="just">
              <a:buClr>
                <a:srgbClr val="FF33CC"/>
              </a:buClr>
              <a:buSzPct val="50000"/>
            </a:pPr>
            <a:endParaRPr lang="es-MX" sz="2400" dirty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sz="2400" dirty="0" smtClean="0">
                <a:latin typeface="Arial Narrow" panose="020B0606020202030204" pitchFamily="34" charset="0"/>
              </a:rPr>
              <a:t>Sin </a:t>
            </a:r>
            <a:r>
              <a:rPr lang="es-MX" sz="2400" dirty="0">
                <a:latin typeface="Arial Narrow" panose="020B0606020202030204" pitchFamily="34" charset="0"/>
              </a:rPr>
              <a:t>embargo, atendiendo a los principios de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imparcialidad</a:t>
            </a:r>
            <a:r>
              <a:rPr lang="es-MX" sz="2400" dirty="0">
                <a:latin typeface="Arial Narrow" panose="020B0606020202030204" pitchFamily="34" charset="0"/>
              </a:rPr>
              <a:t>,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equidad</a:t>
            </a:r>
            <a:r>
              <a:rPr lang="es-MX" sz="2400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sz="2400" dirty="0">
                <a:latin typeface="Arial Narrow" panose="020B0606020202030204" pitchFamily="34" charset="0"/>
              </a:rPr>
              <a:t>y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neutralidad</a:t>
            </a:r>
            <a:r>
              <a:rPr lang="es-MX" sz="2400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sz="2400" dirty="0">
                <a:latin typeface="Arial Narrow" panose="020B0606020202030204" pitchFamily="34" charset="0"/>
              </a:rPr>
              <a:t>que deben observarse en los procesos electorales, los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beneficios de los programas sociales</a:t>
            </a:r>
            <a:r>
              <a:rPr lang="es-MX" sz="2400" dirty="0">
                <a:latin typeface="Arial Narrow" panose="020B0606020202030204" pitchFamily="34" charset="0"/>
              </a:rPr>
              <a:t> </a:t>
            </a:r>
            <a:r>
              <a:rPr lang="es-MX" sz="2400" b="1" dirty="0">
                <a:latin typeface="Arial Narrow" panose="020B0606020202030204" pitchFamily="34" charset="0"/>
              </a:rPr>
              <a:t>no pueden ser entregados en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eventos masivos</a:t>
            </a:r>
            <a:r>
              <a:rPr lang="es-MX" sz="2400" dirty="0">
                <a:latin typeface="Arial Narrow" panose="020B0606020202030204" pitchFamily="34" charset="0"/>
              </a:rPr>
              <a:t> o en modalidades que afecten el principio de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equidad</a:t>
            </a:r>
            <a:r>
              <a:rPr lang="es-MX" sz="2400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sz="2400" dirty="0">
                <a:latin typeface="Arial Narrow" panose="020B0606020202030204" pitchFamily="34" charset="0"/>
              </a:rPr>
              <a:t>en la contienda electoral, toda vez que las autoridades tienen un especial </a:t>
            </a:r>
            <a:r>
              <a:rPr lang="es-MX" sz="2400" b="1" dirty="0">
                <a:latin typeface="Arial Narrow" panose="020B0606020202030204" pitchFamily="34" charset="0"/>
              </a:rPr>
              <a:t>deber de cuidado</a:t>
            </a:r>
            <a:r>
              <a:rPr lang="es-MX" sz="2400" dirty="0">
                <a:latin typeface="Arial Narrow" panose="020B0606020202030204" pitchFamily="34" charset="0"/>
              </a:rPr>
              <a:t> para que dichos beneficios sean entregados, de tal manera, que no generen un impacto negativo o se pongan en riesgo los referidos </a:t>
            </a:r>
            <a:r>
              <a:rPr lang="es-MX" sz="2400" dirty="0" smtClean="0">
                <a:latin typeface="Arial Narrow" panose="020B0606020202030204" pitchFamily="34" charset="0"/>
              </a:rPr>
              <a:t>principios.</a:t>
            </a:r>
            <a:endParaRPr lang="es-MX" sz="2400" dirty="0"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62480" y="1875384"/>
            <a:ext cx="49784" cy="4982615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67383" y="2627697"/>
            <a:ext cx="1974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FF33CC"/>
                </a:solidFill>
              </a:rPr>
              <a:t>INE/</a:t>
            </a:r>
            <a:r>
              <a:rPr lang="es-MX" sz="2000" b="1" dirty="0" err="1" smtClean="0">
                <a:solidFill>
                  <a:srgbClr val="FF33CC"/>
                </a:solidFill>
              </a:rPr>
              <a:t>CG108</a:t>
            </a:r>
            <a:r>
              <a:rPr lang="es-MX" sz="2000" b="1" dirty="0" smtClean="0">
                <a:solidFill>
                  <a:srgbClr val="FF33CC"/>
                </a:solidFill>
              </a:rPr>
              <a:t>/2017</a:t>
            </a:r>
            <a:endParaRPr lang="es-MX" sz="2000" b="1" dirty="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8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uadroTexto 6"/>
          <p:cNvSpPr txBox="1"/>
          <p:nvPr/>
        </p:nvSpPr>
        <p:spPr>
          <a:xfrm>
            <a:off x="782318" y="2739136"/>
            <a:ext cx="80873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es-MX" sz="60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Normas reglamentarias</a:t>
            </a:r>
            <a:r>
              <a:rPr lang="es-MX" sz="6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sobre la </a:t>
            </a:r>
            <a:r>
              <a:rPr lang="es-MX" sz="60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propaganda gubernamental</a:t>
            </a:r>
            <a:endParaRPr lang="es-MX" sz="60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68300" y="1879600"/>
            <a:ext cx="45719" cy="49784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" name="Grupo 7"/>
          <p:cNvGrpSpPr/>
          <p:nvPr/>
        </p:nvGrpSpPr>
        <p:grpSpPr>
          <a:xfrm>
            <a:off x="9117489" y="3087486"/>
            <a:ext cx="2258568" cy="633600"/>
            <a:chOff x="0" y="0"/>
            <a:chExt cx="2258568" cy="6336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Rectángulo 9"/>
            <p:cNvSpPr/>
            <p:nvPr/>
          </p:nvSpPr>
          <p:spPr>
            <a:xfrm>
              <a:off x="0" y="0"/>
              <a:ext cx="2258568" cy="63360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ángulo 10"/>
            <p:cNvSpPr/>
            <p:nvPr/>
          </p:nvSpPr>
          <p:spPr>
            <a:xfrm>
              <a:off x="0" y="0"/>
              <a:ext cx="2258568" cy="6336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kern="1200" dirty="0" smtClean="0">
                  <a:solidFill>
                    <a:srgbClr val="FF33CC"/>
                  </a:solidFill>
                  <a:latin typeface="Arial Narrow" panose="020B0606020202030204" pitchFamily="34" charset="0"/>
                </a:rPr>
                <a:t>  ! ! !</a:t>
              </a:r>
              <a:endParaRPr lang="es-MX" sz="1800" kern="1200" dirty="0">
                <a:solidFill>
                  <a:srgbClr val="FF33CC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15" name="Rectángulo 14"/>
          <p:cNvSpPr/>
          <p:nvPr/>
        </p:nvSpPr>
        <p:spPr>
          <a:xfrm>
            <a:off x="9117489" y="3721086"/>
            <a:ext cx="2258568" cy="1417842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ángulo 15"/>
          <p:cNvSpPr/>
          <p:nvPr/>
        </p:nvSpPr>
        <p:spPr>
          <a:xfrm>
            <a:off x="9117488" y="3721086"/>
            <a:ext cx="2349087" cy="1417842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s-MX" sz="1600" dirty="0" smtClean="0">
                <a:latin typeface="Arial Narrow" panose="020B0606020202030204" pitchFamily="34" charset="0"/>
              </a:rPr>
              <a:t>Artículo 41, Base III, Apartado C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s-MX" sz="1600" dirty="0" smtClean="0">
                <a:latin typeface="Arial Narrow" panose="020B0606020202030204" pitchFamily="34" charset="0"/>
              </a:rPr>
              <a:t>Artículo 134, </a:t>
            </a:r>
            <a:r>
              <a:rPr lang="es-MX" sz="1600" dirty="0">
                <a:latin typeface="Arial Narrow" panose="020B0606020202030204" pitchFamily="34" charset="0"/>
              </a:rPr>
              <a:t>párrafo </a:t>
            </a:r>
            <a:r>
              <a:rPr lang="es-MX" sz="1600" dirty="0" smtClean="0">
                <a:latin typeface="Arial Narrow" panose="020B0606020202030204" pitchFamily="34" charset="0"/>
              </a:rPr>
              <a:t>octavo </a:t>
            </a:r>
            <a:r>
              <a:rPr lang="es-MX" sz="1600" dirty="0">
                <a:latin typeface="Arial Narrow" panose="020B0606020202030204" pitchFamily="34" charset="0"/>
              </a:rPr>
              <a:t>de la </a:t>
            </a:r>
            <a:r>
              <a:rPr lang="es-MX" sz="1600" dirty="0" smtClean="0">
                <a:latin typeface="Arial Narrow" panose="020B0606020202030204" pitchFamily="34" charset="0"/>
              </a:rPr>
              <a:t>CPEUM</a:t>
            </a: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es-MX" sz="1600" dirty="0">
                <a:latin typeface="Arial Narrow" panose="020B0606020202030204" pitchFamily="34" charset="0"/>
              </a:rPr>
              <a:t>Acuerdo </a:t>
            </a:r>
            <a:r>
              <a:rPr lang="es-MX" sz="1600" dirty="0" smtClean="0">
                <a:latin typeface="Arial Narrow" panose="020B0606020202030204" pitchFamily="34" charset="0"/>
              </a:rPr>
              <a:t>INE/CG65/2017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MX" sz="1600" dirty="0">
              <a:latin typeface="Arial Narrow" panose="020B0606020202030204" pitchFamily="34" charset="0"/>
            </a:endParaRPr>
          </a:p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endParaRPr lang="es-MX" sz="1600" b="1" dirty="0">
              <a:latin typeface="Arial Narrow" panose="020B0606020202030204" pitchFamily="34" charset="0"/>
            </a:endParaRPr>
          </a:p>
          <a:p>
            <a:pPr marL="171450" lvl="1" indent="-171450" algn="l" defTabSz="7112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s-MX" sz="1600" kern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4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824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Principio de Imparcialidad</a:t>
            </a:r>
          </a:p>
          <a:p>
            <a:r>
              <a:rPr lang="es-MX" sz="1200" b="1" dirty="0">
                <a:latin typeface="Arial Narrow" panose="020B0606020202030204" pitchFamily="34" charset="0"/>
              </a:rPr>
              <a:t>Artículo 41, Base III, Apartado C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Artículo </a:t>
            </a:r>
            <a:r>
              <a:rPr lang="es-MX" sz="1200" b="1" dirty="0">
                <a:latin typeface="Arial Narrow" panose="020B0606020202030204" pitchFamily="34" charset="0"/>
              </a:rPr>
              <a:t>134, párrafo </a:t>
            </a:r>
            <a:r>
              <a:rPr lang="es-MX" sz="1200" b="1" dirty="0" smtClean="0">
                <a:latin typeface="Arial Narrow" panose="020B0606020202030204" pitchFamily="34" charset="0"/>
              </a:rPr>
              <a:t>octavo </a:t>
            </a:r>
            <a:r>
              <a:rPr lang="es-MX" sz="1200" b="1" dirty="0">
                <a:latin typeface="Arial Narrow" panose="020B0606020202030204" pitchFamily="34" charset="0"/>
              </a:rPr>
              <a:t>de la CPEUM</a:t>
            </a:r>
          </a:p>
          <a:p>
            <a:r>
              <a:rPr lang="es-MX" sz="1200" b="1" dirty="0" smtClean="0">
                <a:latin typeface="Arial Narrow" panose="020B0606020202030204" pitchFamily="34" charset="0"/>
              </a:rPr>
              <a:t>Acuerdo INE/CG65/2017</a:t>
            </a:r>
            <a:endParaRPr lang="es-MX" sz="1200" b="1" dirty="0"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80920" y="1990812"/>
            <a:ext cx="881700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33CC"/>
              </a:buClr>
              <a:buSzPct val="50000"/>
            </a:pPr>
            <a:r>
              <a:rPr lang="es-MX" sz="2400" b="1" dirty="0">
                <a:latin typeface="Arial Narrow" panose="020B0606020202030204" pitchFamily="34" charset="0"/>
              </a:rPr>
              <a:t>TERCERO</a:t>
            </a:r>
            <a:r>
              <a:rPr lang="es-MX" sz="2400" b="1" dirty="0" smtClean="0">
                <a:latin typeface="Arial Narrow" panose="020B0606020202030204" pitchFamily="34" charset="0"/>
              </a:rPr>
              <a:t>.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Deberá suprimirse </a:t>
            </a:r>
            <a:r>
              <a:rPr lang="es-MX" sz="2400" dirty="0">
                <a:latin typeface="Arial Narrow" panose="020B0606020202030204" pitchFamily="34" charset="0"/>
              </a:rPr>
              <a:t>o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 retirarse</a:t>
            </a:r>
            <a:r>
              <a:rPr lang="es-MX" sz="2400" dirty="0">
                <a:latin typeface="Arial Narrow" panose="020B0606020202030204" pitchFamily="34" charset="0"/>
              </a:rPr>
              <a:t> </a:t>
            </a:r>
            <a:r>
              <a:rPr lang="es-MX" sz="2400" b="1" dirty="0">
                <a:latin typeface="Arial Narrow" panose="020B0606020202030204" pitchFamily="34" charset="0"/>
              </a:rPr>
              <a:t>toda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propaganda gubernamental</a:t>
            </a:r>
            <a:r>
              <a:rPr lang="es-MX" sz="2400" b="1" dirty="0">
                <a:latin typeface="Arial Narrow" panose="020B0606020202030204" pitchFamily="34" charset="0"/>
              </a:rPr>
              <a:t> en medios de comunicación social</a:t>
            </a:r>
            <a:r>
              <a:rPr lang="es-MX" sz="2400" dirty="0">
                <a:latin typeface="Arial Narrow" panose="020B0606020202030204" pitchFamily="34" charset="0"/>
              </a:rPr>
              <a:t>, tanto de los poderes federales y entidades federativas, como de los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municipios</a:t>
            </a:r>
            <a:r>
              <a:rPr lang="es-MX" sz="2400" dirty="0">
                <a:latin typeface="Arial Narrow" panose="020B0606020202030204" pitchFamily="34" charset="0"/>
              </a:rPr>
              <a:t>, </a:t>
            </a:r>
            <a:r>
              <a:rPr lang="es-MX" sz="2400" dirty="0" smtClean="0">
                <a:latin typeface="Arial Narrow" panose="020B0606020202030204" pitchFamily="34" charset="0"/>
              </a:rPr>
              <a:t>(…) </a:t>
            </a:r>
            <a:r>
              <a:rPr lang="es-MX" sz="2400" b="1" dirty="0" smtClean="0">
                <a:latin typeface="Arial Narrow" panose="020B0606020202030204" pitchFamily="34" charset="0"/>
              </a:rPr>
              <a:t>a </a:t>
            </a:r>
            <a:r>
              <a:rPr lang="es-MX" sz="2400" b="1" dirty="0">
                <a:latin typeface="Arial Narrow" panose="020B0606020202030204" pitchFamily="34" charset="0"/>
              </a:rPr>
              <a:t>partir del inicio de cada una de las campañas respectivas y hasta el cuatro de junio de dos mil diecisiete</a:t>
            </a:r>
            <a:r>
              <a:rPr lang="es-MX" sz="2400" dirty="0" smtClean="0">
                <a:latin typeface="Arial Narrow" panose="020B0606020202030204" pitchFamily="34" charset="0"/>
              </a:rPr>
              <a:t>, </a:t>
            </a:r>
            <a:r>
              <a:rPr lang="es-MX" sz="2400" dirty="0" smtClean="0">
                <a:latin typeface="Arial Narrow" panose="020B0606020202030204" pitchFamily="34" charset="0"/>
              </a:rPr>
              <a:t>(…)</a:t>
            </a:r>
          </a:p>
          <a:p>
            <a:pPr algn="just">
              <a:buClr>
                <a:srgbClr val="FF33CC"/>
              </a:buClr>
              <a:buSzPct val="50000"/>
            </a:pPr>
            <a:endParaRPr lang="es-MX" sz="2400" dirty="0">
              <a:latin typeface="Arial Narrow" panose="020B0606020202030204" pitchFamily="34" charset="0"/>
            </a:endParaRPr>
          </a:p>
          <a:p>
            <a:pPr algn="just">
              <a:buClr>
                <a:srgbClr val="FF33CC"/>
              </a:buClr>
              <a:buSzPct val="50000"/>
            </a:pPr>
            <a:r>
              <a:rPr lang="es-MX" sz="2400" b="1" dirty="0">
                <a:latin typeface="Arial Narrow" panose="020B0606020202030204" pitchFamily="34" charset="0"/>
              </a:rPr>
              <a:t>SEXTO. </a:t>
            </a:r>
            <a:r>
              <a:rPr lang="es-MX" sz="2400" dirty="0">
                <a:latin typeface="Arial Narrow" panose="020B0606020202030204" pitchFamily="34" charset="0"/>
              </a:rPr>
              <a:t>Los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portales</a:t>
            </a:r>
            <a:r>
              <a:rPr lang="es-MX" sz="2400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sz="2400" dirty="0">
                <a:latin typeface="Arial Narrow" panose="020B0606020202030204" pitchFamily="34" charset="0"/>
              </a:rPr>
              <a:t>de los entes públicos en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internet</a:t>
            </a:r>
            <a:r>
              <a:rPr lang="es-MX" sz="2400" dirty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sz="2400" b="1" dirty="0">
                <a:latin typeface="Arial Narrow" panose="020B0606020202030204" pitchFamily="34" charset="0"/>
              </a:rPr>
              <a:t>deberán abstenerse de difundir </a:t>
            </a:r>
            <a:r>
              <a:rPr lang="es-MX" sz="2400" b="1" dirty="0">
                <a:solidFill>
                  <a:srgbClr val="FF33CC"/>
                </a:solidFill>
                <a:latin typeface="Arial Narrow" panose="020B0606020202030204" pitchFamily="34" charset="0"/>
              </a:rPr>
              <a:t>logros de gobierno</a:t>
            </a:r>
            <a:r>
              <a:rPr lang="es-MX" sz="2400" dirty="0">
                <a:latin typeface="Arial Narrow" panose="020B0606020202030204" pitchFamily="34" charset="0"/>
              </a:rPr>
              <a:t>, así como referencias visuales o auditivas a las frases, imágenes, voces o símbolos que pudieran ser constitutivos de </a:t>
            </a:r>
            <a:r>
              <a:rPr lang="es-MX" sz="2400" b="1" dirty="0">
                <a:latin typeface="Arial Narrow" panose="020B0606020202030204" pitchFamily="34" charset="0"/>
              </a:rPr>
              <a:t>propaganda política</a:t>
            </a:r>
            <a:r>
              <a:rPr lang="es-MX" sz="2400" dirty="0">
                <a:latin typeface="Arial Narrow" panose="020B0606020202030204" pitchFamily="34" charset="0"/>
              </a:rPr>
              <a:t>, </a:t>
            </a:r>
            <a:r>
              <a:rPr lang="es-MX" sz="2400" b="1" dirty="0">
                <a:latin typeface="Arial Narrow" panose="020B0606020202030204" pitchFamily="34" charset="0"/>
              </a:rPr>
              <a:t>electoral</a:t>
            </a:r>
            <a:r>
              <a:rPr lang="es-MX" sz="2400" dirty="0">
                <a:latin typeface="Arial Narrow" panose="020B0606020202030204" pitchFamily="34" charset="0"/>
              </a:rPr>
              <a:t> o </a:t>
            </a:r>
            <a:r>
              <a:rPr lang="es-MX" sz="2400" b="1" dirty="0">
                <a:latin typeface="Arial Narrow" panose="020B0606020202030204" pitchFamily="34" charset="0"/>
              </a:rPr>
              <a:t>personalizada</a:t>
            </a:r>
            <a:r>
              <a:rPr lang="es-MX" sz="2400" dirty="0">
                <a:latin typeface="Arial Narrow" panose="020B0606020202030204" pitchFamily="34" charset="0"/>
              </a:rPr>
              <a:t>. </a:t>
            </a:r>
            <a:r>
              <a:rPr lang="es-MX" sz="2400" i="1" dirty="0">
                <a:latin typeface="Arial Narrow" panose="020B0606020202030204" pitchFamily="34" charset="0"/>
              </a:rPr>
              <a:t>Lo anterior no implica, bajo ningún supuesto, que los entes públicos dejen de cumplir las </a:t>
            </a:r>
            <a:r>
              <a:rPr lang="es-MX" sz="2400" b="1" i="1" dirty="0">
                <a:latin typeface="Arial Narrow" panose="020B0606020202030204" pitchFamily="34" charset="0"/>
              </a:rPr>
              <a:t>obligaciones en materia de transparencia y acceso a la información</a:t>
            </a:r>
            <a:r>
              <a:rPr lang="es-MX" sz="2400" dirty="0">
                <a:latin typeface="Arial Narrow" panose="020B0606020202030204" pitchFamily="34" charset="0"/>
              </a:rPr>
              <a:t>.</a:t>
            </a:r>
            <a:endParaRPr lang="es-MX" sz="2400" dirty="0"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62480" y="1875384"/>
            <a:ext cx="49784" cy="4982615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72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05220" y="3433679"/>
            <a:ext cx="878157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</a:rPr>
              <a:t>G r a c i a s  !!!</a:t>
            </a:r>
            <a:endParaRPr lang="es-E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22" y="0"/>
            <a:ext cx="4431375" cy="34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26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Objetivos</a:t>
            </a:r>
            <a:endPara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265681" y="1875385"/>
            <a:ext cx="763016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buClr>
                <a:srgbClr val="FF33CC"/>
              </a:buClr>
              <a:buSzPct val="50000"/>
              <a:buFont typeface="Wingdings" panose="05000000000000000000" pitchFamily="2" charset="2"/>
              <a:buChar char="q"/>
            </a:pP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Instaurar una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cultura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de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s-MX" altLang="es-MX" sz="24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legalidad</a:t>
            </a:r>
            <a:r>
              <a:rPr lang="es-MX" altLang="es-MX" sz="2400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dentro del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ejercicio público 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en relación con los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procesos electorales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en los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tres niveles de gobierno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</a:p>
          <a:p>
            <a:pPr marL="342900" indent="-342900" algn="just">
              <a:spcBef>
                <a:spcPct val="0"/>
              </a:spcBef>
              <a:buClr>
                <a:srgbClr val="FF33CC"/>
              </a:buClr>
              <a:buSzPct val="50000"/>
              <a:buFont typeface="Wingdings" panose="05000000000000000000" pitchFamily="2" charset="2"/>
              <a:buChar char="q"/>
            </a:pPr>
            <a:endParaRPr lang="es-MX" altLang="es-MX" sz="24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spcBef>
                <a:spcPct val="0"/>
              </a:spcBef>
              <a:buClr>
                <a:srgbClr val="FF33CC"/>
              </a:buClr>
              <a:buSzPct val="50000"/>
              <a:buFont typeface="Wingdings" panose="05000000000000000000" pitchFamily="2" charset="2"/>
              <a:buChar char="q"/>
            </a:pP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Contribuir, desde la competencia del Poder Ejecutivo a la </a:t>
            </a:r>
            <a:r>
              <a:rPr lang="es-MX" altLang="es-MX" sz="24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legitimidad</a:t>
            </a:r>
            <a:r>
              <a:rPr lang="es-MX" altLang="es-MX" sz="2400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 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de los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procesos electorales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evitando que los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recursos públicos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sean utilizados con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fines proselitistas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 </a:t>
            </a:r>
          </a:p>
          <a:p>
            <a:pPr marL="342900" indent="-342900" algn="just">
              <a:spcBef>
                <a:spcPct val="0"/>
              </a:spcBef>
              <a:buClr>
                <a:srgbClr val="FF33CC"/>
              </a:buClr>
              <a:buSzPct val="50000"/>
              <a:buFont typeface="Wingdings" panose="05000000000000000000" pitchFamily="2" charset="2"/>
              <a:buChar char="q"/>
            </a:pPr>
            <a:endParaRPr lang="es-MX" altLang="es-MX" sz="2400" dirty="0" smtClean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spcBef>
                <a:spcPct val="0"/>
              </a:spcBef>
              <a:buClr>
                <a:srgbClr val="FF33CC"/>
              </a:buClr>
              <a:buSzPct val="50000"/>
              <a:buFont typeface="Wingdings" panose="05000000000000000000" pitchFamily="2" charset="2"/>
              <a:buChar char="q"/>
            </a:pP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Asumir como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servidores públicos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, un papel de </a:t>
            </a:r>
            <a:r>
              <a:rPr lang="es-MX" altLang="es-MX" sz="24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convicción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e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imparcialidad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durante los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procesos electorales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federales y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locales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y cuidar el uso de los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programas sociales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con otros fines fuera del desarrollo social de forma </a:t>
            </a:r>
            <a:r>
              <a:rPr lang="es-MX" altLang="es-MX" sz="2400" b="1" dirty="0" smtClean="0">
                <a:solidFill>
                  <a:srgbClr val="FF33CC"/>
                </a:solidFill>
                <a:latin typeface="Arial Narrow" panose="020B0606020202030204" pitchFamily="34" charset="0"/>
              </a:rPr>
              <a:t>corresponsable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gobierno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y</a:t>
            </a:r>
            <a:r>
              <a:rPr lang="es-MX" altLang="es-MX" sz="24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sociedad civil</a:t>
            </a:r>
            <a:r>
              <a:rPr lang="es-MX" altLang="es-MX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.</a:t>
            </a:r>
            <a:endParaRPr lang="es-ES" altLang="es-MX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062480" y="1875384"/>
            <a:ext cx="45719" cy="4982616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024537964"/>
              </p:ext>
            </p:extLst>
          </p:nvPr>
        </p:nvGraphicFramePr>
        <p:xfrm>
          <a:off x="74815" y="1859569"/>
          <a:ext cx="1892528" cy="164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291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26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 Fundamento</a:t>
            </a:r>
            <a:endPara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576320" y="2062150"/>
            <a:ext cx="5039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3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Artículo 134 Constitucional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794116"/>
              </p:ext>
            </p:extLst>
          </p:nvPr>
        </p:nvGraphicFramePr>
        <p:xfrm>
          <a:off x="249382" y="2866423"/>
          <a:ext cx="8366297" cy="32004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86494"/>
                <a:gridCol w="6279803"/>
              </a:tblGrid>
              <a:tr h="2095213">
                <a:tc>
                  <a:txBody>
                    <a:bodyPr/>
                    <a:lstStyle/>
                    <a:p>
                      <a:r>
                        <a:rPr lang="es-ES" altLang="es-MX" sz="2400" b="1" dirty="0" smtClean="0">
                          <a:latin typeface="Arial Narrow" panose="020B0606020202030204" pitchFamily="34" charset="0"/>
                        </a:rPr>
                        <a:t>Párrafo </a:t>
                      </a:r>
                      <a:r>
                        <a:rPr lang="es-ES" altLang="es-MX" sz="2400" b="1" dirty="0" smtClean="0">
                          <a:latin typeface="Arial Narrow" panose="020B0606020202030204" pitchFamily="34" charset="0"/>
                        </a:rPr>
                        <a:t>séptimo</a:t>
                      </a:r>
                      <a:endParaRPr lang="es-MX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altLang="es-MX" sz="1800" b="1" dirty="0" smtClean="0"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es-MX" sz="2400" b="0" dirty="0" smtClean="0">
                          <a:latin typeface="Arial Narrow" panose="020B0606020202030204" pitchFamily="34" charset="0"/>
                        </a:rPr>
                        <a:t>Los</a:t>
                      </a:r>
                      <a:r>
                        <a:rPr lang="es-ES" altLang="es-MX" sz="24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altLang="es-MX" sz="24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servidores públicos</a:t>
                      </a:r>
                      <a:r>
                        <a:rPr lang="es-ES" altLang="es-MX" sz="2400" b="0" u="none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altLang="es-MX" sz="2400" b="0" dirty="0" smtClean="0">
                          <a:latin typeface="Arial Narrow" panose="020B0606020202030204" pitchFamily="34" charset="0"/>
                        </a:rPr>
                        <a:t>de la Federación, los Estados y</a:t>
                      </a:r>
                      <a:r>
                        <a:rPr lang="es-ES" altLang="es-MX" sz="24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altLang="es-MX" sz="2400" b="0" u="none" dirty="0" smtClean="0">
                          <a:latin typeface="Arial Narrow" panose="020B0606020202030204" pitchFamily="34" charset="0"/>
                        </a:rPr>
                        <a:t>los </a:t>
                      </a:r>
                      <a:r>
                        <a:rPr lang="es-ES" altLang="es-MX" sz="2400" b="1" u="none" dirty="0" smtClean="0">
                          <a:latin typeface="Arial Narrow" panose="020B0606020202030204" pitchFamily="34" charset="0"/>
                        </a:rPr>
                        <a:t>municipios</a:t>
                      </a:r>
                      <a:r>
                        <a:rPr lang="es-ES" altLang="es-MX" sz="2400" b="0" dirty="0" smtClean="0">
                          <a:latin typeface="Arial Narrow" panose="020B0606020202030204" pitchFamily="34" charset="0"/>
                        </a:rPr>
                        <a:t>, así como del Distrito Federal y sus delegaciones, </a:t>
                      </a:r>
                      <a:r>
                        <a:rPr lang="es-ES" altLang="es-MX" sz="2400" b="0" u="none" dirty="0" smtClean="0">
                          <a:latin typeface="Arial Narrow" panose="020B0606020202030204" pitchFamily="34" charset="0"/>
                        </a:rPr>
                        <a:t>tienen en todo tiempo la </a:t>
                      </a:r>
                      <a:r>
                        <a:rPr lang="es-ES" altLang="es-MX" sz="2400" b="1" u="none" dirty="0" smtClean="0">
                          <a:latin typeface="Arial Narrow" panose="020B0606020202030204" pitchFamily="34" charset="0"/>
                        </a:rPr>
                        <a:t>obligación</a:t>
                      </a:r>
                      <a:r>
                        <a:rPr lang="es-ES" altLang="es-MX" sz="2400" b="0" u="none" dirty="0" smtClean="0">
                          <a:latin typeface="Arial Narrow" panose="020B0606020202030204" pitchFamily="34" charset="0"/>
                        </a:rPr>
                        <a:t> de aplicar</a:t>
                      </a:r>
                      <a:r>
                        <a:rPr lang="es-ES" altLang="es-MX" sz="24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altLang="es-MX" sz="2400" b="0" dirty="0" smtClean="0">
                          <a:latin typeface="Arial Narrow" panose="020B0606020202030204" pitchFamily="34" charset="0"/>
                        </a:rPr>
                        <a:t>con</a:t>
                      </a:r>
                      <a:r>
                        <a:rPr lang="es-ES" altLang="es-MX" sz="2400" b="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altLang="es-MX" sz="2400" b="1" u="none" baseline="0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i</a:t>
                      </a:r>
                      <a:r>
                        <a:rPr lang="es-ES" altLang="es-MX" sz="24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mparcialidad</a:t>
                      </a:r>
                      <a:r>
                        <a:rPr lang="es-ES" altLang="es-MX" sz="2400" b="1" u="none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altLang="es-MX" sz="2400" b="0" dirty="0" smtClean="0">
                          <a:latin typeface="Arial Narrow" panose="020B0606020202030204" pitchFamily="34" charset="0"/>
                        </a:rPr>
                        <a:t>los </a:t>
                      </a:r>
                      <a:r>
                        <a:rPr lang="es-ES" altLang="es-MX" sz="24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recursos</a:t>
                      </a:r>
                      <a:r>
                        <a:rPr lang="es-ES" altLang="es-MX" sz="2400" b="1" u="none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altLang="es-MX" sz="24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públicos</a:t>
                      </a:r>
                      <a:r>
                        <a:rPr lang="es-ES" altLang="es-MX" sz="2400" b="1" u="none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altLang="es-MX" sz="2400" b="0" dirty="0" smtClean="0">
                          <a:latin typeface="Arial Narrow" panose="020B0606020202030204" pitchFamily="34" charset="0"/>
                        </a:rPr>
                        <a:t>que están bajo su responsabilidad, sin influir en la </a:t>
                      </a:r>
                      <a:r>
                        <a:rPr lang="es-ES" altLang="es-MX" sz="24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equidad</a:t>
                      </a:r>
                      <a:r>
                        <a:rPr lang="es-ES" altLang="es-MX" sz="2400" b="1" u="none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ES" altLang="es-MX" sz="2400" b="0" dirty="0" smtClean="0">
                          <a:latin typeface="Arial Narrow" panose="020B0606020202030204" pitchFamily="34" charset="0"/>
                        </a:rPr>
                        <a:t>de la competencia entre los partidos políticos.</a:t>
                      </a:r>
                    </a:p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439914780"/>
              </p:ext>
            </p:extLst>
          </p:nvPr>
        </p:nvGraphicFramePr>
        <p:xfrm>
          <a:off x="9923017" y="2062150"/>
          <a:ext cx="2258568" cy="1608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4145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3152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26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 Fundamento</a:t>
            </a:r>
            <a:endPara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887216" y="974502"/>
            <a:ext cx="5039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3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Artículo 134 Constitucional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360962"/>
              </p:ext>
            </p:extLst>
          </p:nvPr>
        </p:nvGraphicFramePr>
        <p:xfrm>
          <a:off x="284205" y="1729046"/>
          <a:ext cx="8767065" cy="2547197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43823"/>
                <a:gridCol w="6723242"/>
              </a:tblGrid>
              <a:tr h="2547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1" dirty="0" smtClean="0">
                          <a:latin typeface="Arial Narrow" panose="020B0606020202030204" pitchFamily="34" charset="0"/>
                        </a:rPr>
                        <a:t>Párrafo </a:t>
                      </a:r>
                      <a:r>
                        <a:rPr lang="es-MX" sz="2400" b="1" dirty="0" smtClean="0">
                          <a:latin typeface="Arial Narrow" panose="020B0606020202030204" pitchFamily="34" charset="0"/>
                        </a:rPr>
                        <a:t>octavo</a:t>
                      </a:r>
                      <a:endParaRPr lang="es-MX" sz="2400" dirty="0" smtClean="0"/>
                    </a:p>
                    <a:p>
                      <a:endParaRPr lang="es-MX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2000" b="0" i="0" dirty="0" smtClean="0">
                          <a:latin typeface="Arial Narrow" panose="020B0606020202030204" pitchFamily="34" charset="0"/>
                        </a:rPr>
                        <a:t>La </a:t>
                      </a:r>
                      <a:r>
                        <a:rPr lang="es-MX" altLang="es-MX" sz="2000" b="1" i="0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propaganda</a:t>
                      </a:r>
                      <a:r>
                        <a:rPr lang="es-MX" altLang="es-MX" sz="2000" b="0" i="0" dirty="0" smtClean="0">
                          <a:latin typeface="Arial Narrow" panose="020B0606020202030204" pitchFamily="34" charset="0"/>
                        </a:rPr>
                        <a:t>,</a:t>
                      </a:r>
                      <a:r>
                        <a:rPr lang="es-MX" altLang="es-MX" sz="2000" b="1" i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altLang="es-MX" sz="2000" b="0" i="0" dirty="0" smtClean="0">
                          <a:latin typeface="Arial Narrow" panose="020B0606020202030204" pitchFamily="34" charset="0"/>
                        </a:rPr>
                        <a:t>bajo cualquier modalidad de </a:t>
                      </a:r>
                      <a:r>
                        <a:rPr lang="es-MX" altLang="es-MX" sz="2000" b="1" i="0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comunicación social</a:t>
                      </a:r>
                      <a:r>
                        <a:rPr lang="es-MX" altLang="es-MX" sz="2000" b="0" i="0" dirty="0" smtClean="0">
                          <a:latin typeface="Arial Narrow" panose="020B0606020202030204" pitchFamily="34" charset="0"/>
                        </a:rPr>
                        <a:t>,</a:t>
                      </a:r>
                      <a:r>
                        <a:rPr lang="es-MX" altLang="es-MX" sz="2000" b="0" dirty="0" smtClean="0">
                          <a:latin typeface="Arial Narrow" panose="020B0606020202030204" pitchFamily="34" charset="0"/>
                        </a:rPr>
                        <a:t> que difundan como tales, los </a:t>
                      </a:r>
                      <a:r>
                        <a:rPr lang="es-MX" altLang="es-MX" sz="20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poderes públicos</a:t>
                      </a:r>
                      <a:r>
                        <a:rPr lang="es-MX" altLang="es-MX" sz="2000" b="0" u="none" dirty="0" smtClean="0"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s-MX" altLang="es-MX" sz="2000" b="0" dirty="0" smtClean="0">
                          <a:latin typeface="Arial Narrow" panose="020B0606020202030204" pitchFamily="34" charset="0"/>
                        </a:rPr>
                        <a:t>los órganos autónomos, las dependencias y entidades de la administración pública y </a:t>
                      </a:r>
                      <a:r>
                        <a:rPr lang="es-MX" altLang="es-MX" sz="2000" b="0" u="none" dirty="0" smtClean="0">
                          <a:latin typeface="Arial Narrow" panose="020B0606020202030204" pitchFamily="34" charset="0"/>
                        </a:rPr>
                        <a:t>cualquier otro ente de los </a:t>
                      </a:r>
                      <a:r>
                        <a:rPr lang="es-MX" altLang="es-MX" sz="2000" b="1" u="none" dirty="0" smtClean="0">
                          <a:latin typeface="Arial Narrow" panose="020B0606020202030204" pitchFamily="34" charset="0"/>
                        </a:rPr>
                        <a:t>tres órdenes de gobierno</a:t>
                      </a:r>
                      <a:r>
                        <a:rPr lang="es-MX" altLang="es-MX" sz="2000" b="0" dirty="0" smtClean="0">
                          <a:latin typeface="Arial Narrow" panose="020B0606020202030204" pitchFamily="34" charset="0"/>
                        </a:rPr>
                        <a:t>, deberá tener </a:t>
                      </a:r>
                      <a:r>
                        <a:rPr lang="es-MX" altLang="es-MX" sz="2000" b="1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carácter institucional</a:t>
                      </a:r>
                      <a:r>
                        <a:rPr lang="es-MX" altLang="es-MX" sz="2000" b="1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altLang="es-MX" sz="2000" b="0" dirty="0" smtClean="0">
                          <a:latin typeface="Arial Narrow" panose="020B0606020202030204" pitchFamily="34" charset="0"/>
                        </a:rPr>
                        <a:t>y </a:t>
                      </a:r>
                      <a:r>
                        <a:rPr lang="es-MX" altLang="es-MX" sz="2000" b="1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fines informativos, educativos </a:t>
                      </a:r>
                      <a:r>
                        <a:rPr lang="es-MX" altLang="es-MX" sz="2000" b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o de </a:t>
                      </a:r>
                      <a:r>
                        <a:rPr lang="es-MX" altLang="es-MX" sz="2000" b="1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orientación social</a:t>
                      </a:r>
                      <a:r>
                        <a:rPr lang="es-MX" altLang="es-MX" sz="2000" b="0" dirty="0" smtClean="0">
                          <a:latin typeface="Arial Narrow" panose="020B0606020202030204" pitchFamily="34" charset="0"/>
                        </a:rPr>
                        <a:t>. </a:t>
                      </a:r>
                      <a:r>
                        <a:rPr lang="es-MX" altLang="es-MX" sz="2000" b="0" i="1" dirty="0" smtClean="0">
                          <a:latin typeface="Arial Narrow" panose="020B0606020202030204" pitchFamily="34" charset="0"/>
                        </a:rPr>
                        <a:t>En ningún caso esta propaganda incluirá nombres, imágenes, voces o símbolos que impliquen </a:t>
                      </a:r>
                      <a:r>
                        <a:rPr lang="es-MX" altLang="es-MX" sz="2000" b="1" i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promoción</a:t>
                      </a:r>
                      <a:r>
                        <a:rPr lang="es-MX" altLang="es-MX" sz="2000" b="1" i="1" u="none" baseline="0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altLang="es-MX" sz="2000" b="1" i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personalizada</a:t>
                      </a:r>
                      <a:r>
                        <a:rPr lang="es-MX" altLang="es-MX" sz="2000" b="0" i="1" u="sng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altLang="es-MX" sz="2000" b="0" i="1" dirty="0" smtClean="0">
                          <a:latin typeface="Arial Narrow" panose="020B0606020202030204" pitchFamily="34" charset="0"/>
                        </a:rPr>
                        <a:t>de cualquier </a:t>
                      </a:r>
                      <a:r>
                        <a:rPr lang="es-MX" altLang="es-MX" sz="2000" b="1" i="1" dirty="0" smtClean="0">
                          <a:latin typeface="Arial Narrow" panose="020B0606020202030204" pitchFamily="34" charset="0"/>
                        </a:rPr>
                        <a:t>servidor público</a:t>
                      </a:r>
                      <a:r>
                        <a:rPr lang="es-MX" altLang="es-MX" sz="2000" b="0" dirty="0" smtClean="0">
                          <a:latin typeface="Arial Narrow" panose="020B0606020202030204" pitchFamily="34" charset="0"/>
                        </a:rPr>
                        <a:t>.</a:t>
                      </a:r>
                      <a:endParaRPr lang="es-MX" altLang="es-MX" sz="2000" b="0" dirty="0" smtClean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7062218" y="4305393"/>
            <a:ext cx="50393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3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Artículo 41 Constitucional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619150"/>
              </p:ext>
            </p:extLst>
          </p:nvPr>
        </p:nvGraphicFramePr>
        <p:xfrm>
          <a:off x="2119746" y="4873542"/>
          <a:ext cx="9908680" cy="19202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787236"/>
                <a:gridCol w="812144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 smtClean="0">
                          <a:latin typeface="Arial Narrow" panose="020B0606020202030204" pitchFamily="34" charset="0"/>
                        </a:rPr>
                        <a:t>Base III,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 smtClean="0">
                          <a:latin typeface="Arial Narrow" panose="020B0606020202030204" pitchFamily="34" charset="0"/>
                        </a:rPr>
                        <a:t>Apartado</a:t>
                      </a:r>
                      <a:r>
                        <a:rPr lang="es-MX" sz="1800" b="1" baseline="0" dirty="0" smtClean="0">
                          <a:latin typeface="Arial Narrow" panose="020B0606020202030204" pitchFamily="34" charset="0"/>
                        </a:rPr>
                        <a:t> C</a:t>
                      </a:r>
                    </a:p>
                    <a:p>
                      <a:r>
                        <a:rPr lang="es-MX" sz="1800" dirty="0" smtClean="0">
                          <a:latin typeface="Arial Narrow" panose="020B0606020202030204" pitchFamily="34" charset="0"/>
                        </a:rPr>
                        <a:t>Segundo párrafo</a:t>
                      </a:r>
                      <a:endParaRPr lang="es-MX" sz="1800" dirty="0">
                        <a:latin typeface="Arial Narrow" panose="020B0606020202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altLang="es-MX" sz="1600" b="1" i="0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Durante el tiempo que comprendan las campañas</a:t>
                      </a:r>
                      <a:r>
                        <a:rPr lang="es-MX" altLang="es-MX" sz="1600" b="1" i="0" u="none" baseline="0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 electorales federales y locales y hasta la conclusión de la respectiva jornada comicial, deberá suspenderse la difusión en los medios de comunicación social de toda propaganda gubernamental</a:t>
                      </a:r>
                      <a:r>
                        <a:rPr lang="es-MX" altLang="es-MX" sz="1600" b="0" i="0" u="none" baseline="0" dirty="0" smtClean="0">
                          <a:latin typeface="Arial Narrow" panose="020B0606020202030204" pitchFamily="34" charset="0"/>
                        </a:rPr>
                        <a:t>, tanto de los poderes federales y estatales como de los </a:t>
                      </a:r>
                      <a:r>
                        <a:rPr lang="es-MX" altLang="es-MX" sz="1600" b="1" i="0" u="none" baseline="0" dirty="0" smtClean="0">
                          <a:latin typeface="Arial Narrow" panose="020B0606020202030204" pitchFamily="34" charset="0"/>
                        </a:rPr>
                        <a:t>municipios</a:t>
                      </a:r>
                      <a:r>
                        <a:rPr lang="es-MX" altLang="es-MX" sz="1600" b="0" i="0" baseline="0" dirty="0" smtClean="0">
                          <a:latin typeface="Arial Narrow" panose="020B0606020202030204" pitchFamily="34" charset="0"/>
                        </a:rPr>
                        <a:t>, órganos de gobierno del Distrito Federal, sus delegaciones y cualquier otro ente público. </a:t>
                      </a:r>
                      <a:r>
                        <a:rPr lang="es-MX" altLang="es-MX" sz="1600" b="1" i="0" u="sng" baseline="0" dirty="0" smtClean="0">
                          <a:latin typeface="Arial Narrow" panose="020B0606020202030204" pitchFamily="34" charset="0"/>
                        </a:rPr>
                        <a:t>Las únicas excepciones</a:t>
                      </a:r>
                      <a:r>
                        <a:rPr lang="es-MX" altLang="es-MX" sz="1600" b="1" i="0" baseline="0" dirty="0" smtClean="0">
                          <a:latin typeface="Arial Narrow" panose="020B0606020202030204" pitchFamily="34" charset="0"/>
                        </a:rPr>
                        <a:t> a lo anterior serán las campañas de información de las autoridades electorales, las relativas a </a:t>
                      </a:r>
                      <a:r>
                        <a:rPr lang="es-MX" altLang="es-MX" sz="1600" b="1" i="0" baseline="0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servicios educativos</a:t>
                      </a:r>
                      <a:r>
                        <a:rPr lang="es-MX" altLang="es-MX" sz="1600" b="1" i="0" baseline="0" dirty="0" smtClean="0">
                          <a:latin typeface="Arial Narrow" panose="020B0606020202030204" pitchFamily="34" charset="0"/>
                        </a:rPr>
                        <a:t> y de </a:t>
                      </a:r>
                      <a:r>
                        <a:rPr lang="es-MX" altLang="es-MX" sz="1600" b="1" i="0" baseline="0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salud</a:t>
                      </a:r>
                      <a:r>
                        <a:rPr lang="es-MX" altLang="es-MX" sz="1600" b="1" i="0" baseline="0" dirty="0" smtClean="0">
                          <a:latin typeface="Arial Narrow" panose="020B0606020202030204" pitchFamily="34" charset="0"/>
                        </a:rPr>
                        <a:t>, o las necesarias para la </a:t>
                      </a:r>
                      <a:r>
                        <a:rPr lang="es-MX" altLang="es-MX" sz="1600" b="1" i="0" baseline="0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protección civil </a:t>
                      </a:r>
                      <a:r>
                        <a:rPr lang="es-MX" altLang="es-MX" sz="1600" b="1" i="0" baseline="0" dirty="0" smtClean="0">
                          <a:latin typeface="Arial Narrow" panose="020B0606020202030204" pitchFamily="34" charset="0"/>
                        </a:rPr>
                        <a:t>en casos de emergencia</a:t>
                      </a:r>
                      <a:r>
                        <a:rPr lang="es-MX" altLang="es-MX" sz="1600" b="0" i="0" baseline="0" dirty="0" smtClean="0">
                          <a:latin typeface="Arial Narrow" panose="020B0606020202030204" pitchFamily="34" charset="0"/>
                        </a:rPr>
                        <a:t>.</a:t>
                      </a:r>
                      <a:endParaRPr lang="es-MX" altLang="es-MX" sz="1600" b="0" dirty="0" smtClean="0">
                        <a:latin typeface="Arial Narrow" panose="020B0606020202030204" pitchFamily="34" charset="0"/>
                      </a:endParaRPr>
                    </a:p>
                    <a:p>
                      <a:endParaRPr lang="es-MX" sz="800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825380591"/>
              </p:ext>
            </p:extLst>
          </p:nvPr>
        </p:nvGraphicFramePr>
        <p:xfrm>
          <a:off x="9668256" y="2286008"/>
          <a:ext cx="2258568" cy="1870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114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26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 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Aplicación normativa</a:t>
            </a:r>
            <a:endPara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2068425"/>
            <a:ext cx="10038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3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Acuerdos del Consejo General del Instituto Nacional Electoral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031354"/>
              </p:ext>
            </p:extLst>
          </p:nvPr>
        </p:nvGraphicFramePr>
        <p:xfrm>
          <a:off x="326135" y="3058955"/>
          <a:ext cx="8128000" cy="29260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94841"/>
                <a:gridCol w="6233159"/>
              </a:tblGrid>
              <a:tr h="370840">
                <a:tc>
                  <a:txBody>
                    <a:bodyPr/>
                    <a:lstStyle/>
                    <a:p>
                      <a:r>
                        <a:rPr lang="es-ES" altLang="es-MX" sz="2000" b="1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INE/CG66/2015</a:t>
                      </a:r>
                      <a:endParaRPr lang="es-MX" sz="2000" dirty="0">
                        <a:solidFill>
                          <a:srgbClr val="FF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Por el que se emiten </a:t>
                      </a:r>
                      <a:r>
                        <a:rPr lang="es-MX" sz="2400" b="1" u="none" kern="1200" dirty="0" smtClean="0">
                          <a:solidFill>
                            <a:srgbClr val="FF33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normas reglamentarias</a:t>
                      </a:r>
                      <a:r>
                        <a:rPr lang="es-MX" sz="2400" b="1" u="none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2400" b="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sobre la </a:t>
                      </a:r>
                      <a:r>
                        <a:rPr lang="es-MX" sz="2400" b="1" kern="1200" dirty="0" smtClean="0">
                          <a:solidFill>
                            <a:srgbClr val="FF33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imparcialidad</a:t>
                      </a:r>
                      <a:r>
                        <a:rPr lang="es-MX" sz="2400" b="0" kern="1200" dirty="0" smtClean="0">
                          <a:solidFill>
                            <a:srgbClr val="FF33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MX" sz="2400" b="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en el uso de </a:t>
                      </a:r>
                      <a:r>
                        <a:rPr lang="es-MX" sz="2400" b="1" kern="1200" dirty="0" smtClean="0">
                          <a:solidFill>
                            <a:srgbClr val="FF33CC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recursos públicos</a:t>
                      </a:r>
                      <a:r>
                        <a:rPr lang="es-MX" sz="2400" b="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a que se refiere el artículo 449, párrafo 1, inciso c) de la Ley General de Instituciones y Procedimientos Electorales en relación con el </a:t>
                      </a:r>
                      <a:r>
                        <a:rPr lang="es-MX" sz="2400" b="1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artículo 134, párrafo séptimo</a:t>
                      </a:r>
                      <a:r>
                        <a:rPr lang="es-MX" sz="2400" b="0" kern="1200" dirty="0" smtClean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, de la Constitución Política de los Estados Unidos Mexicanos.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9764324"/>
              </p:ext>
            </p:extLst>
          </p:nvPr>
        </p:nvGraphicFramePr>
        <p:xfrm>
          <a:off x="9832848" y="3058955"/>
          <a:ext cx="2258568" cy="1608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838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26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 Aplicación normativa</a:t>
            </a:r>
            <a:endPara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1882497"/>
            <a:ext cx="10038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3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Acuerdos del Consejo General del Instituto Nacional Electoral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782265"/>
              </p:ext>
            </p:extLst>
          </p:nvPr>
        </p:nvGraphicFramePr>
        <p:xfrm>
          <a:off x="124966" y="2622720"/>
          <a:ext cx="8766050" cy="40233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85972"/>
                <a:gridCol w="65800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altLang="es-MX" sz="2400" b="1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INE/CG04/2017</a:t>
                      </a:r>
                      <a:endParaRPr lang="es-MX" sz="2400" dirty="0">
                        <a:solidFill>
                          <a:srgbClr val="FF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Por el que se determina ejercer la facultad de atracción para establecer mecanismos para contribuir a evitar acciones que generen </a:t>
                      </a:r>
                      <a:r>
                        <a:rPr lang="es-MX" sz="2400" b="1" dirty="0" smtClean="0">
                          <a:latin typeface="Arial Narrow" panose="020B0606020202030204" pitchFamily="34" charset="0"/>
                        </a:rPr>
                        <a:t>presión</a:t>
                      </a:r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 sobre el electorado, así como el </a:t>
                      </a:r>
                      <a:r>
                        <a:rPr lang="es-MX" sz="2400" b="1" u="none" dirty="0" smtClean="0">
                          <a:latin typeface="Arial Narrow" panose="020B0606020202030204" pitchFamily="34" charset="0"/>
                        </a:rPr>
                        <a:t>uso indebido</a:t>
                      </a:r>
                      <a:r>
                        <a:rPr lang="es-MX" sz="2400" b="0" u="none" dirty="0" smtClean="0">
                          <a:latin typeface="Arial Narrow" panose="020B0606020202030204" pitchFamily="34" charset="0"/>
                        </a:rPr>
                        <a:t> de </a:t>
                      </a:r>
                      <a:r>
                        <a:rPr lang="es-MX" sz="24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programas sociales</a:t>
                      </a:r>
                      <a:r>
                        <a:rPr lang="es-MX" sz="2400" b="0" u="none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y la violación a los principios de </a:t>
                      </a:r>
                      <a:r>
                        <a:rPr lang="es-MX" sz="24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equidad</a:t>
                      </a:r>
                      <a:r>
                        <a:rPr lang="es-MX" sz="2400" b="0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e </a:t>
                      </a:r>
                      <a:r>
                        <a:rPr lang="es-MX" sz="24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imparcialidad</a:t>
                      </a:r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, durante los procesos electorales locales 2016-2017 en Coahuila, Estado de México, Nayarit y </a:t>
                      </a:r>
                      <a:r>
                        <a:rPr lang="es-MX" sz="2400" b="1" u="none" dirty="0" smtClean="0">
                          <a:latin typeface="Arial Narrow" panose="020B0606020202030204" pitchFamily="34" charset="0"/>
                        </a:rPr>
                        <a:t>Veracruz</a:t>
                      </a:r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.</a:t>
                      </a:r>
                      <a:endParaRPr lang="es-MX" sz="2400" b="0" dirty="0" smtClean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altLang="es-MX" sz="2400" b="1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INE/CG108/2017</a:t>
                      </a:r>
                      <a:endParaRPr lang="es-MX" sz="2400" dirty="0">
                        <a:solidFill>
                          <a:srgbClr val="FF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endParaRPr lang="es-MX" sz="1800" dirty="0" smtClean="0">
                        <a:latin typeface="Arial Narrow" panose="020B0606020202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MX" sz="2400" dirty="0" smtClean="0"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Por </a:t>
                      </a:r>
                      <a:r>
                        <a:rPr lang="es-MX" sz="2400" dirty="0" smtClean="0"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el que se adicionan diversas disposiciones al Acuerdo </a:t>
                      </a:r>
                      <a:r>
                        <a:rPr lang="es-MX" sz="2400" b="1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INE/CG04/2017</a:t>
                      </a:r>
                      <a:r>
                        <a:rPr lang="es-MX" sz="2400" dirty="0" smtClean="0"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MX" sz="1800" dirty="0" smtClean="0">
                          <a:latin typeface="Arial Narrow" panose="020B0606020202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MX" sz="1800" dirty="0" smtClean="0"/>
                    </a:p>
                    <a:p>
                      <a:endParaRPr lang="es-MX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150233917"/>
              </p:ext>
            </p:extLst>
          </p:nvPr>
        </p:nvGraphicFramePr>
        <p:xfrm>
          <a:off x="9412224" y="2622720"/>
          <a:ext cx="2258568" cy="208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75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uadroTexto 1"/>
          <p:cNvSpPr txBox="1"/>
          <p:nvPr/>
        </p:nvSpPr>
        <p:spPr>
          <a:xfrm>
            <a:off x="0" y="0"/>
            <a:ext cx="226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BLINDAJE ELECTORAL </a:t>
            </a:r>
          </a:p>
          <a:p>
            <a:r>
              <a:rPr lang="es-MX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Aplicación normativa</a:t>
            </a:r>
            <a:endParaRPr lang="es-MX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0" y="2068425"/>
            <a:ext cx="10038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3200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Acuerdos del Consejo General del Instituto Nacional Electoral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719591"/>
              </p:ext>
            </p:extLst>
          </p:nvPr>
        </p:nvGraphicFramePr>
        <p:xfrm>
          <a:off x="97535" y="2903507"/>
          <a:ext cx="8128000" cy="219456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894841"/>
                <a:gridCol w="62331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altLang="es-MX" sz="2000" b="1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INE/CG65/2017</a:t>
                      </a:r>
                      <a:endParaRPr lang="es-MX" sz="2000" dirty="0">
                        <a:solidFill>
                          <a:srgbClr val="FF33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Mediante el cual se emiten </a:t>
                      </a:r>
                      <a:r>
                        <a:rPr lang="es-MX" sz="2400" b="1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normas reglamentarias</a:t>
                      </a:r>
                      <a:r>
                        <a:rPr lang="es-MX" sz="2400" b="0" u="none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sobre la </a:t>
                      </a:r>
                      <a:r>
                        <a:rPr lang="es-MX" sz="2400" b="1" dirty="0" smtClean="0">
                          <a:solidFill>
                            <a:srgbClr val="FF33CC"/>
                          </a:solidFill>
                          <a:latin typeface="Arial Narrow" panose="020B0606020202030204" pitchFamily="34" charset="0"/>
                        </a:rPr>
                        <a:t>propaganda gubernamental</a:t>
                      </a:r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 a que se refiere el </a:t>
                      </a:r>
                      <a:r>
                        <a:rPr lang="es-MX" sz="2400" b="1" dirty="0" smtClean="0">
                          <a:latin typeface="Arial Narrow" panose="020B0606020202030204" pitchFamily="34" charset="0"/>
                        </a:rPr>
                        <a:t>artículo 41, Base III, apartado C</a:t>
                      </a:r>
                      <a:r>
                        <a:rPr lang="es-MX" sz="2400" b="0" dirty="0" smtClean="0">
                          <a:latin typeface="Arial Narrow" panose="020B0606020202030204" pitchFamily="34" charset="0"/>
                        </a:rPr>
                        <a:t> de la Constitución Política de los Estados Unidos Mexicanos, para los Procesos Electorales 2016-2017.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1825747657"/>
              </p:ext>
            </p:extLst>
          </p:nvPr>
        </p:nvGraphicFramePr>
        <p:xfrm>
          <a:off x="9713976" y="2943814"/>
          <a:ext cx="2258568" cy="1608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562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64008" y="0"/>
            <a:ext cx="12192000" cy="6858000"/>
            <a:chOff x="0" y="0"/>
            <a:chExt cx="12192000" cy="6858000"/>
          </a:xfrm>
        </p:grpSpPr>
        <p:pic>
          <p:nvPicPr>
            <p:cNvPr id="1026" name="Picture 2" descr="http://centralelectoral.aurealabs.org/wp-content/uploads/2017/04/de-lista-padron-560x370.jpg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nstituto Nacional Electoral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8768" y="0"/>
              <a:ext cx="1706562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CuadroTexto 6"/>
          <p:cNvSpPr txBox="1"/>
          <p:nvPr/>
        </p:nvSpPr>
        <p:spPr>
          <a:xfrm>
            <a:off x="782319" y="1788160"/>
            <a:ext cx="665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8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r>
              <a:rPr lang="es-MX" sz="60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Normas </a:t>
            </a:r>
            <a:r>
              <a:rPr lang="es-MX" sz="600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reglamentarias</a:t>
            </a:r>
            <a:r>
              <a:rPr lang="es-MX" sz="6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sobre la </a:t>
            </a:r>
            <a:r>
              <a:rPr lang="es-MX" sz="6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imparcialidad</a:t>
            </a:r>
            <a:r>
              <a:rPr lang="es-MX" sz="6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en el uso de </a:t>
            </a:r>
            <a:r>
              <a:rPr lang="es-MX" sz="6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recursos </a:t>
            </a:r>
            <a:r>
              <a:rPr lang="es-MX" sz="60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públicos</a:t>
            </a:r>
            <a:endParaRPr lang="es-MX" sz="60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68300" y="1879600"/>
            <a:ext cx="45719" cy="49784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1" name="Grupo 20"/>
          <p:cNvGrpSpPr/>
          <p:nvPr/>
        </p:nvGrpSpPr>
        <p:grpSpPr>
          <a:xfrm>
            <a:off x="9117489" y="3721086"/>
            <a:ext cx="2258568" cy="966240"/>
            <a:chOff x="0" y="642305"/>
            <a:chExt cx="2258568" cy="96624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2" name="Rectángulo 21"/>
            <p:cNvSpPr/>
            <p:nvPr/>
          </p:nvSpPr>
          <p:spPr>
            <a:xfrm>
              <a:off x="0" y="642305"/>
              <a:ext cx="2258568" cy="96624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ángulo 22"/>
            <p:cNvSpPr/>
            <p:nvPr/>
          </p:nvSpPr>
          <p:spPr>
            <a:xfrm>
              <a:off x="0" y="642305"/>
              <a:ext cx="2258568" cy="966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113792" bIns="128016" numCol="1" spcCol="1270" anchor="t" anchorCtr="0">
              <a:noAutofit/>
            </a:bodyPr>
            <a:lstStyle/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s-MX" sz="1600" dirty="0">
                  <a:latin typeface="Arial Narrow" panose="020B0606020202030204" pitchFamily="34" charset="0"/>
                </a:rPr>
                <a:t>Artículo 134, párrafo séptimo de la </a:t>
              </a:r>
              <a:r>
                <a:rPr lang="es-MX" sz="1600" dirty="0" smtClean="0">
                  <a:latin typeface="Arial Narrow" panose="020B0606020202030204" pitchFamily="34" charset="0"/>
                </a:rPr>
                <a:t>CPEUM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s-MX" sz="1600" dirty="0">
                  <a:latin typeface="Arial Narrow" panose="020B0606020202030204" pitchFamily="34" charset="0"/>
                </a:rPr>
                <a:t>Acuerdo INE/CG66/2015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s-MX" sz="1600" b="1" dirty="0">
                <a:latin typeface="Arial Narrow" panose="020B0606020202030204" pitchFamily="34" charset="0"/>
              </a:endParaRPr>
            </a:p>
            <a:p>
              <a:pPr marL="171450" lvl="1" indent="-171450" algn="l" defTabSz="7112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MX" sz="1600" kern="12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9117489" y="3087486"/>
            <a:ext cx="2258568" cy="633600"/>
            <a:chOff x="0" y="0"/>
            <a:chExt cx="2258568" cy="6336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Rectángulo 24"/>
            <p:cNvSpPr/>
            <p:nvPr/>
          </p:nvSpPr>
          <p:spPr>
            <a:xfrm>
              <a:off x="0" y="0"/>
              <a:ext cx="2258568" cy="633600"/>
            </a:xfrm>
            <a:prstGeom prst="rect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ángulo 25"/>
            <p:cNvSpPr/>
            <p:nvPr/>
          </p:nvSpPr>
          <p:spPr>
            <a:xfrm>
              <a:off x="0" y="0"/>
              <a:ext cx="2258568" cy="6336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lvl="0" algn="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2400" b="1" kern="1200" dirty="0" smtClean="0">
                  <a:solidFill>
                    <a:srgbClr val="FF33CC"/>
                  </a:solidFill>
                  <a:latin typeface="Arial Narrow" panose="020B0606020202030204" pitchFamily="34" charset="0"/>
                </a:rPr>
                <a:t>  ! ! !</a:t>
              </a:r>
              <a:endParaRPr lang="es-MX" sz="1800" kern="1200" dirty="0">
                <a:solidFill>
                  <a:srgbClr val="FF33CC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7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2443</Words>
  <Application>Microsoft Office PowerPoint</Application>
  <PresentationFormat>Panorámica</PresentationFormat>
  <Paragraphs>190</Paragraphs>
  <Slides>23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INE</dc:creator>
  <cp:lastModifiedBy>Instituto Nacional Electoral</cp:lastModifiedBy>
  <cp:revision>199</cp:revision>
  <cp:lastPrinted>2017-04-19T03:23:35Z</cp:lastPrinted>
  <dcterms:created xsi:type="dcterms:W3CDTF">2017-04-18T23:17:37Z</dcterms:created>
  <dcterms:modified xsi:type="dcterms:W3CDTF">2017-04-24T00:00:37Z</dcterms:modified>
</cp:coreProperties>
</file>