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328" r:id="rId3"/>
    <p:sldId id="302" r:id="rId4"/>
    <p:sldId id="284" r:id="rId5"/>
    <p:sldId id="286" r:id="rId6"/>
    <p:sldId id="285" r:id="rId7"/>
    <p:sldId id="289" r:id="rId8"/>
    <p:sldId id="306" r:id="rId9"/>
    <p:sldId id="288" r:id="rId10"/>
    <p:sldId id="291" r:id="rId11"/>
    <p:sldId id="292" r:id="rId12"/>
    <p:sldId id="294" r:id="rId13"/>
    <p:sldId id="329" r:id="rId14"/>
    <p:sldId id="330" r:id="rId15"/>
    <p:sldId id="295" r:id="rId16"/>
    <p:sldId id="299" r:id="rId17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15151"/>
    <a:srgbClr val="14ACD0"/>
    <a:srgbClr val="00CCFF"/>
    <a:srgbClr val="9C6924"/>
    <a:srgbClr val="8E6732"/>
    <a:srgbClr val="CC99FF"/>
    <a:srgbClr val="800080"/>
    <a:srgbClr val="00FFFF"/>
    <a:srgbClr val="FF99FF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623" autoAdjust="0"/>
    <p:restoredTop sz="94660"/>
  </p:normalViewPr>
  <p:slideViewPr>
    <p:cSldViewPr snapToGrid="0">
      <p:cViewPr>
        <p:scale>
          <a:sx n="75" d="100"/>
          <a:sy n="75" d="100"/>
        </p:scale>
        <p:origin x="-144" y="2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8F740-13B8-4378-A869-640EC661E98D}" type="datetimeFigureOut">
              <a:rPr lang="es-MX" smtClean="0"/>
              <a:pPr/>
              <a:t>11/05/2017</a:t>
            </a:fld>
            <a:endParaRPr lang="es-MX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D5B0B-F4A3-4D39-BCBB-8DF57DDC53D7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70100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8F740-13B8-4378-A869-640EC661E98D}" type="datetimeFigureOut">
              <a:rPr lang="es-MX" smtClean="0"/>
              <a:pPr/>
              <a:t>11/05/2017</a:t>
            </a:fld>
            <a:endParaRPr lang="es-MX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D5B0B-F4A3-4D39-BCBB-8DF57DDC53D7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686483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8F740-13B8-4378-A869-640EC661E98D}" type="datetimeFigureOut">
              <a:rPr lang="es-MX" smtClean="0"/>
              <a:pPr/>
              <a:t>11/05/2017</a:t>
            </a:fld>
            <a:endParaRPr lang="es-MX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D5B0B-F4A3-4D39-BCBB-8DF57DDC53D7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0341653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48000" y="1692000"/>
            <a:ext cx="7296000" cy="1368000"/>
          </a:xfrm>
        </p:spPr>
        <p:txBody>
          <a:bodyPr anchor="b">
            <a:normAutofit/>
          </a:bodyPr>
          <a:lstStyle>
            <a:lvl1pPr algn="l">
              <a:defRPr sz="3200" b="1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448000" y="3240000"/>
            <a:ext cx="7296000" cy="1476000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390B4-8381-4E1B-A0F9-5C1C6D32191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11/05/2017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E0E29-A275-4D4F-9DD5-ACAC3BDF085B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6 Conector recto"/>
          <p:cNvCxnSpPr/>
          <p:nvPr userDrawn="1"/>
        </p:nvCxnSpPr>
        <p:spPr>
          <a:xfrm>
            <a:off x="2543605" y="3168000"/>
            <a:ext cx="72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Conector recto"/>
          <p:cNvCxnSpPr/>
          <p:nvPr userDrawn="1"/>
        </p:nvCxnSpPr>
        <p:spPr>
          <a:xfrm>
            <a:off x="2543605" y="3204000"/>
            <a:ext cx="7200800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n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344" y="5157192"/>
            <a:ext cx="7771093" cy="987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1648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824000" y="1332000"/>
            <a:ext cx="8544000" cy="1440000"/>
          </a:xfrm>
        </p:spPr>
        <p:txBody>
          <a:bodyPr anchor="b">
            <a:normAutofit/>
          </a:bodyPr>
          <a:lstStyle>
            <a:lvl1pPr algn="ctr">
              <a:defRPr sz="26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680000" y="3024000"/>
            <a:ext cx="8544000" cy="900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 smtClean="0"/>
              <a:t>Haga clic para modificar el estilo de subtítulo del patrón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390B4-8381-4E1B-A0F9-5C1C6D32191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11/05/2017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E0E29-A275-4D4F-9DD5-ACAC3BDF085B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6 Conector recto"/>
          <p:cNvCxnSpPr/>
          <p:nvPr userDrawn="1"/>
        </p:nvCxnSpPr>
        <p:spPr>
          <a:xfrm>
            <a:off x="2543605" y="2880000"/>
            <a:ext cx="72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Conector recto"/>
          <p:cNvCxnSpPr/>
          <p:nvPr userDrawn="1"/>
        </p:nvCxnSpPr>
        <p:spPr>
          <a:xfrm>
            <a:off x="2543605" y="2916000"/>
            <a:ext cx="7200800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n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3505" y="5553318"/>
            <a:ext cx="5946771" cy="756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0137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390B4-8381-4E1B-A0F9-5C1C6D32191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11/05/2017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E0E29-A275-4D4F-9DD5-ACAC3BDF085B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1761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390B4-8381-4E1B-A0F9-5C1C6D32191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11/05/2017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E0E29-A275-4D4F-9DD5-ACAC3BDF085B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137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99723" y="1368000"/>
            <a:ext cx="8016277" cy="4968000"/>
          </a:xfrm>
        </p:spPr>
        <p:txBody>
          <a:bodyPr/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390B4-8381-4E1B-A0F9-5C1C6D32191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11/05/2017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E0E29-A275-4D4F-9DD5-ACAC3BDF085B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2622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99723" y="1368000"/>
            <a:ext cx="8016277" cy="4968000"/>
          </a:xfrm>
        </p:spPr>
        <p:txBody>
          <a:bodyPr anchor="ctr"/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390B4-8381-4E1B-A0F9-5C1C6D32191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11/05/2017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E0E29-A275-4D4F-9DD5-ACAC3BDF085B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4613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367999"/>
            <a:ext cx="5384800" cy="4968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367999"/>
            <a:ext cx="5384800" cy="4968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390B4-8381-4E1B-A0F9-5C1C6D32191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11/05/2017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E0E29-A275-4D4F-9DD5-ACAC3BDF085B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4707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368000"/>
            <a:ext cx="5386917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060848"/>
            <a:ext cx="5386917" cy="4275152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368000"/>
            <a:ext cx="5389033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060848"/>
            <a:ext cx="5389033" cy="4275152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390B4-8381-4E1B-A0F9-5C1C6D32191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11/05/2017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E0E29-A275-4D4F-9DD5-ACAC3BDF085B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809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8F740-13B8-4378-A869-640EC661E98D}" type="datetimeFigureOut">
              <a:rPr lang="es-MX" smtClean="0"/>
              <a:pPr/>
              <a:t>11/05/2017</a:t>
            </a:fld>
            <a:endParaRPr lang="es-MX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D5B0B-F4A3-4D39-BCBB-8DF57DDC53D7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0890470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390B4-8381-4E1B-A0F9-5C1C6D32191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11/05/2017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E0E29-A275-4D4F-9DD5-ACAC3BDF085B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7409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390B4-8381-4E1B-A0F9-5C1C6D32191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11/05/2017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E0E29-A275-4D4F-9DD5-ACAC3BDF085B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3229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390B4-8381-4E1B-A0F9-5C1C6D32191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11/05/2017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E0E29-A275-4D4F-9DD5-ACAC3BDF085B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Rectángulo"/>
          <p:cNvSpPr/>
          <p:nvPr userDrawn="1"/>
        </p:nvSpPr>
        <p:spPr>
          <a:xfrm>
            <a:off x="431371" y="1052736"/>
            <a:ext cx="11233248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5555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600000" y="252000"/>
            <a:ext cx="7968000" cy="900000"/>
          </a:xfrm>
        </p:spPr>
        <p:txBody>
          <a:bodyPr anchor="ctr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1368000"/>
            <a:ext cx="6815667" cy="4968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367999"/>
            <a:ext cx="4011084" cy="49680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390B4-8381-4E1B-A0F9-5C1C6D32191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11/05/2017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E0E29-A275-4D4F-9DD5-ACAC3BDF085B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8257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5670574"/>
            <a:ext cx="7315200" cy="566738"/>
          </a:xfrm>
        </p:spPr>
        <p:txBody>
          <a:bodyPr anchor="t">
            <a:normAutofit/>
          </a:bodyPr>
          <a:lstStyle>
            <a:lvl1pPr algn="ctr">
              <a:defRPr sz="1600" b="1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1482749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390B4-8381-4E1B-A0F9-5C1C6D32191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11/05/2017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E0E29-A275-4D4F-9DD5-ACAC3BDF085B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567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8F740-13B8-4378-A869-640EC661E98D}" type="datetimeFigureOut">
              <a:rPr lang="es-MX" smtClean="0"/>
              <a:pPr/>
              <a:t>11/05/2017</a:t>
            </a:fld>
            <a:endParaRPr lang="es-MX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D5B0B-F4A3-4D39-BCBB-8DF57DDC53D7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765024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8F740-13B8-4378-A869-640EC661E98D}" type="datetimeFigureOut">
              <a:rPr lang="es-MX" smtClean="0"/>
              <a:pPr/>
              <a:t>11/05/2017</a:t>
            </a:fld>
            <a:endParaRPr lang="es-MX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D5B0B-F4A3-4D39-BCBB-8DF57DDC53D7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524209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8F740-13B8-4378-A869-640EC661E98D}" type="datetimeFigureOut">
              <a:rPr lang="es-MX" smtClean="0"/>
              <a:pPr/>
              <a:t>11/05/2017</a:t>
            </a:fld>
            <a:endParaRPr lang="es-MX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D5B0B-F4A3-4D39-BCBB-8DF57DDC53D7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670173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8F740-13B8-4378-A869-640EC661E98D}" type="datetimeFigureOut">
              <a:rPr lang="es-MX" smtClean="0"/>
              <a:pPr/>
              <a:t>11/05/2017</a:t>
            </a:fld>
            <a:endParaRPr lang="es-MX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D5B0B-F4A3-4D39-BCBB-8DF57DDC53D7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398958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8F740-13B8-4378-A869-640EC661E98D}" type="datetimeFigureOut">
              <a:rPr lang="es-MX" smtClean="0"/>
              <a:pPr/>
              <a:t>11/05/2017</a:t>
            </a:fld>
            <a:endParaRPr lang="es-MX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D5B0B-F4A3-4D39-BCBB-8DF57DDC53D7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13306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8F740-13B8-4378-A869-640EC661E98D}" type="datetimeFigureOut">
              <a:rPr lang="es-MX" smtClean="0"/>
              <a:pPr/>
              <a:t>11/05/2017</a:t>
            </a:fld>
            <a:endParaRPr lang="es-MX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D5B0B-F4A3-4D39-BCBB-8DF57DDC53D7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562939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8F740-13B8-4378-A869-640EC661E98D}" type="datetimeFigureOut">
              <a:rPr lang="es-MX" smtClean="0"/>
              <a:pPr/>
              <a:t>11/05/2017</a:t>
            </a:fld>
            <a:endParaRPr lang="es-MX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D5B0B-F4A3-4D39-BCBB-8DF57DDC53D7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578256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F8F740-13B8-4378-A869-640EC661E98D}" type="datetimeFigureOut">
              <a:rPr lang="es-MX" smtClean="0"/>
              <a:pPr/>
              <a:t>11/05/2017</a:t>
            </a:fld>
            <a:endParaRPr lang="es-MX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D5B0B-F4A3-4D39-BCBB-8DF57DDC53D7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563598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3599723" y="252000"/>
            <a:ext cx="7968000" cy="90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24000" y="1368000"/>
            <a:ext cx="10992000" cy="496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390B4-8381-4E1B-A0F9-5C1C6D32191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11/05/2017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6E0E29-A275-4D4F-9DD5-ACAC3BDF085B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 descr="C:\Users\balvarado\Documents\000 YUNES\Identidad 2016-1018\Dependencias\Sefiplan\SEFIPLAN_FINANZAS-02-02.png"/>
          <p:cNvPicPr>
            <a:picLocks noChangeAspect="1" noChangeArrowheads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827"/>
          <a:stretch/>
        </p:blipFill>
        <p:spPr bwMode="auto">
          <a:xfrm>
            <a:off x="563240" y="366958"/>
            <a:ext cx="2688299" cy="685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8 Conector recto"/>
          <p:cNvCxnSpPr/>
          <p:nvPr userDrawn="1"/>
        </p:nvCxnSpPr>
        <p:spPr>
          <a:xfrm>
            <a:off x="719403" y="1225327"/>
            <a:ext cx="10753195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 userDrawn="1"/>
        </p:nvCxnSpPr>
        <p:spPr>
          <a:xfrm>
            <a:off x="719403" y="1260000"/>
            <a:ext cx="10753195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n 7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48"/>
          <a:stretch/>
        </p:blipFill>
        <p:spPr>
          <a:xfrm>
            <a:off x="431371" y="310837"/>
            <a:ext cx="2874293" cy="741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841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spcBef>
          <a:spcPct val="0"/>
        </a:spcBef>
        <a:buNone/>
        <a:defRPr sz="2000" b="1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interempresas.net/Limpieza_Industrial/Articulos/104911-Toallitas-multiusos-para-los-profesionales-de-la-suciedad.html" TargetMode="Externa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mx/url?sa=i&amp;rct=j&amp;q=&amp;esrc=s&amp;source=images&amp;cd=&amp;cad=rja&amp;uact=8&amp;ved=0ahUKEwjo6NWzy47TAhUY7WMKHYq5AawQjRwIBw&amp;url=http://www.bestfon.info/3d/3d/3d46-1220.html&amp;bvm=bv.151426398,d.cGc&amp;psig=AFQjCNEgssZIliIur0iPvW1cBJR0fde7RQ&amp;ust=1491525418019085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rc_mi" descr="Resultado de imagen para SUCIEDAD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12192000" cy="511256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610401" y="518964"/>
            <a:ext cx="5772099" cy="4320480"/>
          </a:xfrm>
        </p:spPr>
        <p:txBody>
          <a:bodyPr>
            <a:normAutofit lnSpcReduction="10000"/>
          </a:bodyPr>
          <a:lstStyle/>
          <a:p>
            <a:r>
              <a:rPr lang="es-ES" sz="2800" b="1" dirty="0" smtClean="0">
                <a:solidFill>
                  <a:schemeClr val="tx1"/>
                </a:solidFill>
                <a:latin typeface="Baskerville Old Face" pitchFamily="18" charset="0"/>
              </a:rPr>
              <a:t>Tú corrompes…..</a:t>
            </a:r>
          </a:p>
          <a:p>
            <a:r>
              <a:rPr lang="es-ES" sz="2800" b="1" dirty="0" smtClean="0">
                <a:solidFill>
                  <a:schemeClr val="tx1"/>
                </a:solidFill>
                <a:latin typeface="Baskerville Old Face" pitchFamily="18" charset="0"/>
              </a:rPr>
              <a:t>Cuando echas a perder el esta</a:t>
            </a:r>
            <a:r>
              <a:rPr lang="es-ES" sz="2800" b="1" dirty="0" smtClean="0">
                <a:solidFill>
                  <a:schemeClr val="bg1"/>
                </a:solidFill>
                <a:latin typeface="Baskerville Old Face" pitchFamily="18" charset="0"/>
              </a:rPr>
              <a:t>do </a:t>
            </a:r>
            <a:r>
              <a:rPr lang="es-ES" sz="2800" b="1" dirty="0" smtClean="0">
                <a:solidFill>
                  <a:schemeClr val="tx1"/>
                </a:solidFill>
                <a:latin typeface="Baskerville Old Face" pitchFamily="18" charset="0"/>
              </a:rPr>
              <a:t>natural de algo o de alguien.</a:t>
            </a:r>
          </a:p>
          <a:p>
            <a:endParaRPr lang="es-ES" b="1" dirty="0">
              <a:solidFill>
                <a:schemeClr val="accent1"/>
              </a:solidFill>
              <a:latin typeface="Baskerville Old Face" pitchFamily="18" charset="0"/>
            </a:endParaRPr>
          </a:p>
          <a:p>
            <a:r>
              <a:rPr lang="es-ES" sz="2800" b="1" dirty="0" smtClean="0">
                <a:solidFill>
                  <a:srgbClr val="FF0000"/>
                </a:solidFill>
                <a:latin typeface="Baskerville Old Face" pitchFamily="18" charset="0"/>
              </a:rPr>
              <a:t>¡NO LO ECHES A PER</a:t>
            </a:r>
            <a:r>
              <a:rPr lang="es-ES" sz="2800" b="1" dirty="0" smtClean="0">
                <a:solidFill>
                  <a:schemeClr val="bg1"/>
                </a:solidFill>
                <a:latin typeface="Baskerville Old Face" pitchFamily="18" charset="0"/>
              </a:rPr>
              <a:t>DER¡</a:t>
            </a:r>
          </a:p>
          <a:p>
            <a:endParaRPr lang="es-ES" sz="2800" b="1" dirty="0" smtClean="0">
              <a:solidFill>
                <a:schemeClr val="accent1"/>
              </a:solidFill>
              <a:latin typeface="Baskerville Old Face" pitchFamily="18" charset="0"/>
            </a:endParaRPr>
          </a:p>
          <a:p>
            <a:r>
              <a:rPr lang="es-ES" sz="4800" b="1" dirty="0" smtClean="0">
                <a:solidFill>
                  <a:srgbClr val="FFFF00"/>
                </a:solidFill>
                <a:latin typeface="Baskerville Old Face" pitchFamily="18" charset="0"/>
              </a:rPr>
              <a:t>SI CORROMPES, TE CORROMPES</a:t>
            </a:r>
            <a:endParaRPr lang="es-ES" sz="4800" b="1" dirty="0">
              <a:solidFill>
                <a:srgbClr val="FFFF00"/>
              </a:solidFill>
              <a:latin typeface="Baskerville Old Fac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6978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2080" y="2886077"/>
            <a:ext cx="3495675" cy="3244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643557" y="0"/>
            <a:ext cx="6548443" cy="685800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 algn="just">
              <a:buNone/>
            </a:pPr>
            <a:endParaRPr lang="es-MX" sz="2400" dirty="0" smtClean="0"/>
          </a:p>
          <a:p>
            <a:pPr marL="0" indent="0" algn="just">
              <a:buNone/>
            </a:pPr>
            <a:r>
              <a:rPr lang="es-MX" dirty="0" smtClean="0"/>
              <a:t>El </a:t>
            </a:r>
            <a:r>
              <a:rPr lang="es-MX" dirty="0"/>
              <a:t>ejemplo más sencillo que nos sirve para explicar lo que es un decálogo lo encontramos en </a:t>
            </a:r>
            <a:endParaRPr lang="es-MX" dirty="0" smtClean="0"/>
          </a:p>
          <a:p>
            <a:pPr marL="0" indent="0" algn="just">
              <a:buNone/>
            </a:pPr>
            <a:r>
              <a:rPr lang="es-MX" dirty="0"/>
              <a:t> </a:t>
            </a:r>
            <a:r>
              <a:rPr lang="es-MX" dirty="0" smtClean="0"/>
              <a:t>              </a:t>
            </a:r>
          </a:p>
          <a:p>
            <a:pPr marL="0" indent="0" algn="just">
              <a:buNone/>
            </a:pPr>
            <a:r>
              <a:rPr lang="es-MX" dirty="0"/>
              <a:t> </a:t>
            </a:r>
            <a:r>
              <a:rPr lang="es-MX" dirty="0" smtClean="0"/>
              <a:t>           LOS </a:t>
            </a:r>
            <a:r>
              <a:rPr lang="es-MX" dirty="0"/>
              <a:t>DIEZ </a:t>
            </a:r>
            <a:r>
              <a:rPr lang="es-MX" dirty="0" smtClean="0"/>
              <a:t>MANDAMIENTOS:</a:t>
            </a:r>
          </a:p>
          <a:p>
            <a:pPr marL="0" indent="0" algn="just">
              <a:buNone/>
            </a:pPr>
            <a:endParaRPr lang="es-MX" dirty="0"/>
          </a:p>
          <a:p>
            <a:pPr marL="0" indent="0" algn="just">
              <a:buNone/>
            </a:pPr>
            <a:r>
              <a:rPr lang="es-MX" dirty="0" smtClean="0"/>
              <a:t>Un conjunto de palabras rectoras universales, recibidas por mandato divino para que fueran dadas a conocer a las mujeres y hombres en un momento histórico determinado, pero que aún siguen vigentes en nuestro tiempo.</a:t>
            </a:r>
          </a:p>
          <a:p>
            <a:pPr marL="0" indent="0" algn="just">
              <a:buNone/>
            </a:pPr>
            <a:endParaRPr lang="es-MX" dirty="0"/>
          </a:p>
          <a:p>
            <a:pPr marL="0" indent="0" algn="just">
              <a:buNone/>
            </a:pPr>
            <a:r>
              <a:rPr lang="es-MX" sz="2400" dirty="0"/>
              <a:t> </a:t>
            </a:r>
          </a:p>
          <a:p>
            <a:pPr marL="0" indent="0" algn="just">
              <a:buNone/>
            </a:pPr>
            <a:endParaRPr lang="es-MX" sz="2400" dirty="0"/>
          </a:p>
          <a:p>
            <a:pPr marL="0" indent="0" algn="just">
              <a:buNone/>
            </a:pPr>
            <a:endParaRPr lang="es-MX" sz="2400" dirty="0"/>
          </a:p>
          <a:p>
            <a:pPr marL="0" indent="0" algn="just">
              <a:buNone/>
            </a:pPr>
            <a:endParaRPr lang="es-MX" sz="24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400" y="1169990"/>
            <a:ext cx="6654800" cy="4910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759" y="2886075"/>
            <a:ext cx="3987800" cy="320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1056056" y="1593334"/>
            <a:ext cx="4288675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6600" dirty="0"/>
              <a:t>DECÁLOGO </a:t>
            </a:r>
            <a:r>
              <a:rPr lang="es-MX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844627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Explosión 2"/>
          <p:cNvSpPr/>
          <p:nvPr/>
        </p:nvSpPr>
        <p:spPr>
          <a:xfrm>
            <a:off x="3581400" y="3848100"/>
            <a:ext cx="4038600" cy="1549400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2" name="1 Pergamino horizontal"/>
          <p:cNvSpPr/>
          <p:nvPr/>
        </p:nvSpPr>
        <p:spPr>
          <a:xfrm>
            <a:off x="2933700" y="304800"/>
            <a:ext cx="3911600" cy="17526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88096" y="735861"/>
            <a:ext cx="9257779" cy="561483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dirty="0" smtClean="0"/>
              <a:t>                     El         </a:t>
            </a:r>
            <a:r>
              <a:rPr lang="es-MX" sz="8000" i="1" dirty="0" smtClean="0">
                <a:solidFill>
                  <a:srgbClr val="FFFF00"/>
                </a:solidFill>
              </a:rPr>
              <a:t>CCRAR</a:t>
            </a:r>
            <a:r>
              <a:rPr lang="es-MX" sz="8000" dirty="0" smtClean="0"/>
              <a:t>  </a:t>
            </a:r>
          </a:p>
          <a:p>
            <a:pPr marL="0" indent="0" algn="just">
              <a:buNone/>
            </a:pPr>
            <a:endParaRPr lang="es-MX" dirty="0" smtClean="0"/>
          </a:p>
          <a:p>
            <a:pPr marL="0" indent="0" algn="just">
              <a:buNone/>
            </a:pPr>
            <a:r>
              <a:rPr lang="es-MX" dirty="0" smtClean="0">
                <a:solidFill>
                  <a:srgbClr val="7030A0"/>
                </a:solidFill>
              </a:rPr>
              <a:t>es </a:t>
            </a:r>
            <a:r>
              <a:rPr lang="es-MX" dirty="0">
                <a:solidFill>
                  <a:srgbClr val="7030A0"/>
                </a:solidFill>
              </a:rPr>
              <a:t>un modelo para poner en </a:t>
            </a:r>
            <a:r>
              <a:rPr lang="es-MX" dirty="0" smtClean="0">
                <a:solidFill>
                  <a:srgbClr val="7030A0"/>
                </a:solidFill>
              </a:rPr>
              <a:t>marcha; </a:t>
            </a:r>
            <a:r>
              <a:rPr lang="es-MX" dirty="0">
                <a:solidFill>
                  <a:srgbClr val="7030A0"/>
                </a:solidFill>
              </a:rPr>
              <a:t>lo podemos utilizar de manera genérica en la educación, reeducación, orientación, enfoque de nuestros hijos, de nuestros esposos, esposas y más</a:t>
            </a:r>
          </a:p>
          <a:p>
            <a:pPr marL="0" indent="0" algn="just">
              <a:buNone/>
            </a:pPr>
            <a:r>
              <a:rPr lang="es-MX" dirty="0">
                <a:solidFill>
                  <a:srgbClr val="7030A0"/>
                </a:solidFill>
              </a:rPr>
              <a:t> </a:t>
            </a:r>
          </a:p>
          <a:p>
            <a:pPr marL="0" indent="0" algn="just">
              <a:buNone/>
            </a:pPr>
            <a:r>
              <a:rPr lang="es-MX" dirty="0">
                <a:solidFill>
                  <a:srgbClr val="7030A0"/>
                </a:solidFill>
              </a:rPr>
              <a:t>La premisa básica </a:t>
            </a:r>
            <a:r>
              <a:rPr lang="es-MX" dirty="0" smtClean="0">
                <a:solidFill>
                  <a:srgbClr val="7030A0"/>
                </a:solidFill>
              </a:rPr>
              <a:t>es…</a:t>
            </a:r>
            <a:r>
              <a:rPr lang="es-MX" dirty="0">
                <a:solidFill>
                  <a:srgbClr val="7030A0"/>
                </a:solidFill>
              </a:rPr>
              <a:t> </a:t>
            </a:r>
            <a:r>
              <a:rPr lang="es-MX" dirty="0" smtClean="0">
                <a:solidFill>
                  <a:srgbClr val="7030A0"/>
                </a:solidFill>
              </a:rPr>
              <a:t>     INTEGRIDAD</a:t>
            </a:r>
          </a:p>
          <a:p>
            <a:pPr marL="0" indent="0" algn="just">
              <a:buNone/>
            </a:pPr>
            <a:endParaRPr lang="es-MX" dirty="0"/>
          </a:p>
          <a:p>
            <a:pPr marL="0" indent="0" algn="just">
              <a:buNone/>
            </a:pPr>
            <a:r>
              <a:rPr lang="es-MX" dirty="0" smtClean="0"/>
              <a:t>                              </a:t>
            </a:r>
          </a:p>
          <a:p>
            <a:pPr marL="0" indent="0" algn="just">
              <a:buNone/>
            </a:pPr>
            <a:r>
              <a:rPr lang="es-MX" dirty="0"/>
              <a:t> </a:t>
            </a:r>
            <a:r>
              <a:rPr lang="es-MX" dirty="0" smtClean="0"/>
              <a:t>                                </a:t>
            </a:r>
            <a:r>
              <a:rPr lang="es-MX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«Predicar con el ejemplo»</a:t>
            </a:r>
            <a:endParaRPr lang="es-MX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endParaRPr lang="es-MX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endParaRPr lang="es-MX" dirty="0"/>
          </a:p>
          <a:p>
            <a:pPr marL="0" indent="0">
              <a:buNone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320527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ipse 4"/>
          <p:cNvSpPr/>
          <p:nvPr/>
        </p:nvSpPr>
        <p:spPr>
          <a:xfrm>
            <a:off x="1136393" y="607364"/>
            <a:ext cx="566057" cy="54428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prstClr val="white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1839670" y="603725"/>
            <a:ext cx="9132071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000" dirty="0" smtClean="0">
                <a:solidFill>
                  <a:prstClr val="black"/>
                </a:solidFill>
                <a:latin typeface="Calibri Light"/>
                <a:ea typeface="Tahoma" panose="020B0604030504040204" pitchFamily="34" charset="0"/>
                <a:cs typeface="Tahoma" panose="020B0604030504040204" pitchFamily="34" charset="0"/>
              </a:rPr>
              <a:t>Promover en mi entorno la ética pública como un compromiso no sólo de integrantes del servicio público, sino también de la ciudadanía.</a:t>
            </a:r>
          </a:p>
          <a:p>
            <a:pPr algn="just"/>
            <a:endParaRPr lang="es-MX" sz="2000" dirty="0">
              <a:solidFill>
                <a:prstClr val="black"/>
              </a:solidFill>
              <a:latin typeface="Calibri Ligh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es-MX" sz="2000" dirty="0" smtClean="0">
              <a:solidFill>
                <a:prstClr val="black"/>
              </a:solidFill>
              <a:latin typeface="Calibri Ligh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s-MX" sz="2000" dirty="0" smtClean="0">
                <a:solidFill>
                  <a:prstClr val="black"/>
                </a:solidFill>
                <a:latin typeface="Calibri Light"/>
                <a:ea typeface="Tahoma" panose="020B0604030504040204" pitchFamily="34" charset="0"/>
                <a:cs typeface="Tahoma" panose="020B0604030504040204" pitchFamily="34" charset="0"/>
              </a:rPr>
              <a:t>Impulsar la inclusión de las mujeres en los espacios de toma de decisiones dentro de las instituciones públicas, organizaciones de la sociedad civil y el sector privado.</a:t>
            </a:r>
          </a:p>
          <a:p>
            <a:pPr algn="just"/>
            <a:endParaRPr lang="es-MX" sz="2000" dirty="0">
              <a:solidFill>
                <a:prstClr val="black"/>
              </a:solidFill>
              <a:latin typeface="Calibri Ligh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es-MX" sz="2000" dirty="0" smtClean="0">
              <a:solidFill>
                <a:prstClr val="black"/>
              </a:solidFill>
              <a:latin typeface="Calibri Ligh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s-MX" sz="2000" dirty="0" smtClean="0">
                <a:solidFill>
                  <a:prstClr val="black"/>
                </a:solidFill>
                <a:latin typeface="Calibri Light"/>
                <a:ea typeface="Tahoma" panose="020B0604030504040204" pitchFamily="34" charset="0"/>
                <a:cs typeface="Tahoma" panose="020B0604030504040204" pitchFamily="34" charset="0"/>
              </a:rPr>
              <a:t>Ejercer siempre de manera ética la autoridad que tengo frente a otras y otros, tanto en mi vida privada como en el ámbito público.</a:t>
            </a:r>
          </a:p>
          <a:p>
            <a:pPr algn="just"/>
            <a:endParaRPr lang="es-MX" sz="2000" dirty="0">
              <a:solidFill>
                <a:prstClr val="black"/>
              </a:solidFill>
              <a:latin typeface="Calibri Ligh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es-MX" sz="2000" dirty="0" smtClean="0">
              <a:solidFill>
                <a:prstClr val="black"/>
              </a:solidFill>
              <a:latin typeface="Calibri Ligh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s-MX" sz="2000" dirty="0" smtClean="0">
                <a:solidFill>
                  <a:prstClr val="black"/>
                </a:solidFill>
                <a:latin typeface="Calibri Light"/>
                <a:ea typeface="Tahoma" panose="020B0604030504040204" pitchFamily="34" charset="0"/>
                <a:cs typeface="Tahoma" panose="020B0604030504040204" pitchFamily="34" charset="0"/>
              </a:rPr>
              <a:t>Comprender y practicar el diálogo en todo momento como la vía para el entendimiento y la consolidación de un sentido de comunidad.</a:t>
            </a:r>
          </a:p>
          <a:p>
            <a:pPr algn="just"/>
            <a:endParaRPr lang="es-MX" sz="2000" dirty="0">
              <a:solidFill>
                <a:prstClr val="black"/>
              </a:solidFill>
              <a:latin typeface="Calibri Ligh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es-MX" sz="2000" dirty="0" smtClean="0">
              <a:solidFill>
                <a:prstClr val="black"/>
              </a:solidFill>
              <a:latin typeface="Calibri Ligh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s-MX" sz="2000" dirty="0" smtClean="0">
                <a:solidFill>
                  <a:prstClr val="black"/>
                </a:solidFill>
                <a:latin typeface="Calibri Light"/>
                <a:ea typeface="Tahoma" panose="020B0604030504040204" pitchFamily="34" charset="0"/>
                <a:cs typeface="Tahoma" panose="020B0604030504040204" pitchFamily="34" charset="0"/>
              </a:rPr>
              <a:t>Participar directamente y fomentar la participación informada y responsable en procesos electorales, programas de gobierno y en el diálogo público continuo.</a:t>
            </a:r>
            <a:endParaRPr lang="es-MX" sz="2000" dirty="0">
              <a:solidFill>
                <a:prstClr val="black"/>
              </a:solidFill>
              <a:latin typeface="Calibri Ligh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es-MX" sz="2000" dirty="0">
              <a:solidFill>
                <a:prstClr val="black"/>
              </a:solidFill>
              <a:latin typeface="Calibri Ligh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es-MX" sz="2000" dirty="0">
              <a:solidFill>
                <a:prstClr val="black"/>
              </a:solidFill>
              <a:latin typeface="Calibri Ligh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Elipse 7"/>
          <p:cNvSpPr/>
          <p:nvPr/>
        </p:nvSpPr>
        <p:spPr>
          <a:xfrm>
            <a:off x="1124949" y="1763489"/>
            <a:ext cx="566057" cy="54428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prstClr val="white"/>
              </a:solidFill>
            </a:endParaRPr>
          </a:p>
        </p:txBody>
      </p:sp>
      <p:sp>
        <p:nvSpPr>
          <p:cNvPr id="9" name="Elipse 8"/>
          <p:cNvSpPr/>
          <p:nvPr/>
        </p:nvSpPr>
        <p:spPr>
          <a:xfrm>
            <a:off x="1160880" y="2983282"/>
            <a:ext cx="566057" cy="54428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prstClr val="white"/>
              </a:solidFill>
            </a:endParaRPr>
          </a:p>
        </p:txBody>
      </p:sp>
      <p:sp>
        <p:nvSpPr>
          <p:cNvPr id="10" name="Elipse 9"/>
          <p:cNvSpPr/>
          <p:nvPr/>
        </p:nvSpPr>
        <p:spPr>
          <a:xfrm>
            <a:off x="1160880" y="4178029"/>
            <a:ext cx="566057" cy="54428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prstClr val="white"/>
              </a:solidFill>
            </a:endParaRPr>
          </a:p>
        </p:txBody>
      </p:sp>
      <p:sp>
        <p:nvSpPr>
          <p:cNvPr id="11" name="Elipse 10"/>
          <p:cNvSpPr/>
          <p:nvPr/>
        </p:nvSpPr>
        <p:spPr>
          <a:xfrm>
            <a:off x="1190656" y="5353250"/>
            <a:ext cx="566057" cy="54428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prstClr val="white"/>
              </a:solidFill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1245770" y="694841"/>
            <a:ext cx="272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prstClr val="black"/>
                </a:solidFill>
              </a:rPr>
              <a:t>1</a:t>
            </a:r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1256920" y="1839683"/>
            <a:ext cx="410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prstClr val="black"/>
                </a:solidFill>
              </a:rPr>
              <a:t>2</a:t>
            </a:r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1291516" y="3070762"/>
            <a:ext cx="410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1305124" y="4265506"/>
            <a:ext cx="410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prstClr val="black"/>
                </a:solidFill>
              </a:rPr>
              <a:t>4</a:t>
            </a:r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1348498" y="5440727"/>
            <a:ext cx="410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prstClr val="black"/>
                </a:solidFill>
              </a:rPr>
              <a:t>5</a:t>
            </a:r>
            <a:endParaRPr lang="es-MX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62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815183" y="812800"/>
            <a:ext cx="9345508" cy="54991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sz="1800" dirty="0">
                <a:latin typeface="+mj-lt"/>
              </a:rPr>
              <a:t>Denunciar ante las instancias correspondientes </a:t>
            </a:r>
            <a:r>
              <a:rPr lang="es-MX" sz="1800" dirty="0" smtClean="0">
                <a:latin typeface="+mj-lt"/>
              </a:rPr>
              <a:t>cualquier acto de corrupción del que tenga conocimiento, por mas insignificante que parezca.</a:t>
            </a:r>
          </a:p>
          <a:p>
            <a:pPr marL="0" indent="0" algn="just">
              <a:buNone/>
            </a:pPr>
            <a:endParaRPr lang="es-MX" sz="1800" dirty="0" smtClean="0">
              <a:latin typeface="+mj-lt"/>
            </a:endParaRPr>
          </a:p>
          <a:p>
            <a:pPr marL="0" indent="0" algn="just">
              <a:buNone/>
            </a:pPr>
            <a:r>
              <a:rPr lang="es-MX" sz="1800" dirty="0" smtClean="0">
                <a:latin typeface="+mj-lt"/>
              </a:rPr>
              <a:t>Tener la información necesaria  para conocer, prevenir y denunciar los efectos negativos de la corrupción en el ejercicio de los derechos de las mujeres.</a:t>
            </a:r>
          </a:p>
          <a:p>
            <a:pPr marL="0" indent="0" algn="just">
              <a:buNone/>
            </a:pPr>
            <a:endParaRPr lang="es-MX" sz="1800" dirty="0" smtClean="0">
              <a:latin typeface="+mj-lt"/>
            </a:endParaRPr>
          </a:p>
          <a:p>
            <a:pPr marL="0" indent="0" algn="just">
              <a:buNone/>
            </a:pPr>
            <a:r>
              <a:rPr lang="es-MX" sz="1800" dirty="0" smtClean="0">
                <a:latin typeface="+mj-lt"/>
              </a:rPr>
              <a:t>Prevenir y denunciar cualquier caso de extorsión sexual en el hogar, la escuela o espacio de trabajo.</a:t>
            </a:r>
          </a:p>
          <a:p>
            <a:pPr marL="0" indent="0" algn="just">
              <a:buNone/>
            </a:pPr>
            <a:endParaRPr lang="es-MX" sz="1800" dirty="0" smtClean="0">
              <a:latin typeface="+mj-lt"/>
            </a:endParaRPr>
          </a:p>
          <a:p>
            <a:pPr marL="0" indent="0" algn="just">
              <a:buNone/>
            </a:pPr>
            <a:r>
              <a:rPr lang="es-MX" sz="1800" dirty="0" smtClean="0">
                <a:latin typeface="+mj-lt"/>
              </a:rPr>
              <a:t>Vigilar desde las instituciones de gobierno y desde la sociedad el uso correcto de los recursos públicos.</a:t>
            </a:r>
          </a:p>
          <a:p>
            <a:pPr marL="0" indent="0" algn="just">
              <a:buNone/>
            </a:pPr>
            <a:endParaRPr lang="es-MX" sz="1800" dirty="0">
              <a:latin typeface="+mj-lt"/>
            </a:endParaRPr>
          </a:p>
          <a:p>
            <a:pPr marL="0" indent="0" algn="just">
              <a:buNone/>
            </a:pPr>
            <a:r>
              <a:rPr lang="es-MX" sz="1800" dirty="0" smtClean="0">
                <a:latin typeface="+mj-lt"/>
              </a:rPr>
              <a:t>Participar de manera convencida, consciente y comprometida en este movimiento nacional en contra de la corrupción, reconociendo mi contribución al bienestar de todas y todos los mexicanos.</a:t>
            </a:r>
            <a:endParaRPr lang="es-MX" sz="1800" dirty="0">
              <a:latin typeface="+mj-lt"/>
            </a:endParaRPr>
          </a:p>
        </p:txBody>
      </p:sp>
      <p:sp>
        <p:nvSpPr>
          <p:cNvPr id="4" name="Elipse 3"/>
          <p:cNvSpPr/>
          <p:nvPr/>
        </p:nvSpPr>
        <p:spPr>
          <a:xfrm>
            <a:off x="1171285" y="756558"/>
            <a:ext cx="566057" cy="54428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prstClr val="white"/>
              </a:solidFill>
            </a:endParaRPr>
          </a:p>
        </p:txBody>
      </p:sp>
      <p:sp>
        <p:nvSpPr>
          <p:cNvPr id="5" name="Elipse 4"/>
          <p:cNvSpPr/>
          <p:nvPr/>
        </p:nvSpPr>
        <p:spPr>
          <a:xfrm>
            <a:off x="1183810" y="1712714"/>
            <a:ext cx="566057" cy="54428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prstClr val="white"/>
              </a:solidFill>
            </a:endParaRPr>
          </a:p>
        </p:txBody>
      </p:sp>
      <p:sp>
        <p:nvSpPr>
          <p:cNvPr id="6" name="Elipse 5"/>
          <p:cNvSpPr/>
          <p:nvPr/>
        </p:nvSpPr>
        <p:spPr>
          <a:xfrm>
            <a:off x="1171284" y="2654952"/>
            <a:ext cx="566057" cy="54428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prstClr val="white"/>
              </a:solidFill>
            </a:endParaRPr>
          </a:p>
        </p:txBody>
      </p:sp>
      <p:sp>
        <p:nvSpPr>
          <p:cNvPr id="7" name="Elipse 6"/>
          <p:cNvSpPr/>
          <p:nvPr/>
        </p:nvSpPr>
        <p:spPr>
          <a:xfrm>
            <a:off x="1183809" y="3437496"/>
            <a:ext cx="566057" cy="54428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prstClr val="white"/>
              </a:solidFill>
            </a:endParaRPr>
          </a:p>
        </p:txBody>
      </p:sp>
      <p:sp>
        <p:nvSpPr>
          <p:cNvPr id="8" name="Elipse 7"/>
          <p:cNvSpPr/>
          <p:nvPr/>
        </p:nvSpPr>
        <p:spPr>
          <a:xfrm>
            <a:off x="1190325" y="4371570"/>
            <a:ext cx="566057" cy="54428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prstClr val="white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1313694" y="844035"/>
            <a:ext cx="631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prstClr val="black"/>
                </a:solidFill>
              </a:rPr>
              <a:t>6</a:t>
            </a:r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1322144" y="1800191"/>
            <a:ext cx="43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prstClr val="black"/>
                </a:solidFill>
              </a:rPr>
              <a:t>7</a:t>
            </a:r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1290361" y="2735646"/>
            <a:ext cx="496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prstClr val="black"/>
                </a:solidFill>
              </a:rPr>
              <a:t>8</a:t>
            </a:r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1315803" y="3524973"/>
            <a:ext cx="496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prstClr val="black"/>
                </a:solidFill>
              </a:rPr>
              <a:t>9</a:t>
            </a:r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1255184" y="4459048"/>
            <a:ext cx="490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prstClr val="black"/>
                </a:solidFill>
              </a:rPr>
              <a:t>10</a:t>
            </a:r>
            <a:endParaRPr lang="es-MX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38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25675" y="0"/>
            <a:ext cx="10773427" cy="53848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sz="4800" dirty="0">
                <a:latin typeface="Chiller" pitchFamily="82" charset="0"/>
              </a:rPr>
              <a:t>¡</a:t>
            </a:r>
            <a:r>
              <a:rPr lang="es-MX" sz="4800" i="1" dirty="0" smtClean="0">
                <a:latin typeface="Chiller" pitchFamily="82" charset="0"/>
              </a:rPr>
              <a:t>No </a:t>
            </a:r>
            <a:r>
              <a:rPr lang="es-MX" sz="4800" i="1" dirty="0">
                <a:latin typeface="Chiller" pitchFamily="82" charset="0"/>
              </a:rPr>
              <a:t>siempre la evolución depende de UN SALTO CREATIVO, sino que los pequeños cambios hechos de vez en vez  transforman la naturaleza de las personas y las cosas, afectando la </a:t>
            </a:r>
            <a:r>
              <a:rPr lang="es-MX" sz="4800" i="1" dirty="0" smtClean="0">
                <a:latin typeface="Chiller" pitchFamily="82" charset="0"/>
              </a:rPr>
              <a:t>realidad!</a:t>
            </a:r>
            <a:endParaRPr lang="es-MX" sz="4800" i="1" dirty="0">
              <a:latin typeface="Chiller" pitchFamily="82" charset="0"/>
            </a:endParaRPr>
          </a:p>
          <a:p>
            <a:pPr marL="0" indent="0" algn="just">
              <a:buNone/>
            </a:pPr>
            <a:r>
              <a:rPr lang="es-MX" sz="4800" dirty="0"/>
              <a:t> </a:t>
            </a:r>
          </a:p>
          <a:p>
            <a:pPr marL="0" indent="0">
              <a:buNone/>
            </a:pPr>
            <a:endParaRPr lang="es-MX" b="1" u="sng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s-MX" b="1" u="sng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s-MX" b="1" u="sng" dirty="0" smtClean="0">
                <a:solidFill>
                  <a:srgbClr val="0070C0"/>
                </a:solidFill>
              </a:rPr>
              <a:t>CAMBIAS </a:t>
            </a:r>
            <a:r>
              <a:rPr lang="es-MX" b="1" u="sng" dirty="0">
                <a:solidFill>
                  <a:srgbClr val="0070C0"/>
                </a:solidFill>
              </a:rPr>
              <a:t>TÚ, CAMBIA EL MUNDO</a:t>
            </a:r>
            <a:endParaRPr lang="es-MX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s-MX" b="1" dirty="0">
              <a:solidFill>
                <a:srgbClr val="0070C0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119215"/>
            <a:ext cx="6019800" cy="3265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572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88511" y="2506662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MX" sz="5400" b="1" dirty="0" smtClean="0">
                <a:solidFill>
                  <a:srgbClr val="0070C0"/>
                </a:solidFill>
              </a:rPr>
              <a:t>¡Muchas gracias!</a:t>
            </a:r>
          </a:p>
        </p:txBody>
      </p:sp>
    </p:spTree>
    <p:extLst>
      <p:ext uri="{BB962C8B-B14F-4D97-AF65-F5344CB8AC3E}">
        <p14:creationId xmlns:p14="http://schemas.microsoft.com/office/powerpoint/2010/main" val="883070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3"/>
          <p:cNvSpPr/>
          <p:nvPr/>
        </p:nvSpPr>
        <p:spPr>
          <a:xfrm>
            <a:off x="979640" y="3260131"/>
            <a:ext cx="3207707" cy="14154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0" name="Rectángulo redondeado 9"/>
          <p:cNvSpPr/>
          <p:nvPr/>
        </p:nvSpPr>
        <p:spPr>
          <a:xfrm>
            <a:off x="4492147" y="3200400"/>
            <a:ext cx="3207707" cy="14154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1" name="Rectángulo redondeado 10"/>
          <p:cNvSpPr/>
          <p:nvPr/>
        </p:nvSpPr>
        <p:spPr>
          <a:xfrm>
            <a:off x="8119476" y="3200400"/>
            <a:ext cx="3207707" cy="14154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3" name="CuadroTexto 2"/>
          <p:cNvSpPr txBox="1"/>
          <p:nvPr/>
        </p:nvSpPr>
        <p:spPr>
          <a:xfrm>
            <a:off x="1558970" y="3723456"/>
            <a:ext cx="2242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       VALORES </a:t>
            </a:r>
            <a:endParaRPr lang="es-MX" dirty="0"/>
          </a:p>
        </p:txBody>
      </p:sp>
      <p:sp>
        <p:nvSpPr>
          <p:cNvPr id="5" name="CuadroTexto 4"/>
          <p:cNvSpPr txBox="1"/>
          <p:nvPr/>
        </p:nvSpPr>
        <p:spPr>
          <a:xfrm>
            <a:off x="9206891" y="3713110"/>
            <a:ext cx="2810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 DECÁLOGO</a:t>
            </a:r>
            <a:endParaRPr lang="es-MX" dirty="0"/>
          </a:p>
        </p:txBody>
      </p:sp>
      <p:sp>
        <p:nvSpPr>
          <p:cNvPr id="6" name="CuadroTexto 5"/>
          <p:cNvSpPr txBox="1"/>
          <p:nvPr/>
        </p:nvSpPr>
        <p:spPr>
          <a:xfrm>
            <a:off x="5186298" y="3723455"/>
            <a:ext cx="25135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          ÉTICA</a:t>
            </a:r>
          </a:p>
          <a:p>
            <a:endParaRPr lang="es-MX" dirty="0"/>
          </a:p>
        </p:txBody>
      </p:sp>
      <p:sp>
        <p:nvSpPr>
          <p:cNvPr id="8" name="Arco de bloque 7"/>
          <p:cNvSpPr/>
          <p:nvPr/>
        </p:nvSpPr>
        <p:spPr>
          <a:xfrm>
            <a:off x="2442577" y="1315235"/>
            <a:ext cx="7716033" cy="1202499"/>
          </a:xfrm>
          <a:prstGeom prst="blockArc">
            <a:avLst>
              <a:gd name="adj1" fmla="val 10800000"/>
              <a:gd name="adj2" fmla="val 10800000"/>
              <a:gd name="adj3" fmla="val 136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2" name="1 Flecha abajo"/>
          <p:cNvSpPr/>
          <p:nvPr/>
        </p:nvSpPr>
        <p:spPr>
          <a:xfrm>
            <a:off x="5930900" y="2517732"/>
            <a:ext cx="279400" cy="6826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7" name="6 Flecha abajo"/>
          <p:cNvSpPr/>
          <p:nvPr/>
        </p:nvSpPr>
        <p:spPr>
          <a:xfrm>
            <a:off x="2393339" y="1916484"/>
            <a:ext cx="286708" cy="13436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9" name="8 Flecha abajo"/>
          <p:cNvSpPr/>
          <p:nvPr/>
        </p:nvSpPr>
        <p:spPr>
          <a:xfrm>
            <a:off x="9917308" y="1916482"/>
            <a:ext cx="262179" cy="12839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2" name="11 Flecha derecha"/>
          <p:cNvSpPr/>
          <p:nvPr/>
        </p:nvSpPr>
        <p:spPr>
          <a:xfrm>
            <a:off x="4187347" y="4272283"/>
            <a:ext cx="30480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3" name="12 Flecha derecha"/>
          <p:cNvSpPr/>
          <p:nvPr/>
        </p:nvSpPr>
        <p:spPr>
          <a:xfrm>
            <a:off x="7699854" y="4272283"/>
            <a:ext cx="419623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5" name="14 CuadroTexto"/>
          <p:cNvSpPr txBox="1"/>
          <p:nvPr/>
        </p:nvSpPr>
        <p:spPr>
          <a:xfrm>
            <a:off x="2822693" y="1716427"/>
            <a:ext cx="72407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dirty="0" smtClean="0">
                <a:latin typeface="Arial Black" pitchFamily="34" charset="0"/>
              </a:rPr>
              <a:t>TRANSFORMACIÓN CULTURAL DEL NUEVO SIGLO</a:t>
            </a:r>
            <a:endParaRPr lang="es-MX" sz="20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0875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019" y="3446474"/>
            <a:ext cx="2890635" cy="2165186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>
              <a:spcBef>
                <a:spcPts val="1000"/>
              </a:spcBef>
            </a:pPr>
            <a:r>
              <a:rPr lang="es-MX" sz="4800" b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¿Qué es un Código </a:t>
            </a:r>
            <a:r>
              <a:rPr lang="es-MX" sz="4800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?</a:t>
            </a:r>
            <a:endParaRPr lang="es-MX" sz="4800" b="1" dirty="0">
              <a:solidFill>
                <a:srgbClr val="0070C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25467" y="1690688"/>
            <a:ext cx="8030227" cy="4351338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s-ES" dirty="0" smtClean="0"/>
              <a:t>● Conjunto </a:t>
            </a:r>
            <a:r>
              <a:rPr lang="es-ES" dirty="0"/>
              <a:t>de normas legales sistemáticas </a:t>
            </a:r>
            <a:endParaRPr lang="es-ES" dirty="0" smtClean="0"/>
          </a:p>
          <a:p>
            <a:pPr marL="0" indent="0" algn="just">
              <a:buNone/>
            </a:pPr>
            <a:r>
              <a:rPr lang="es-ES" dirty="0" smtClean="0"/>
              <a:t>que </a:t>
            </a:r>
            <a:r>
              <a:rPr lang="es-ES" dirty="0"/>
              <a:t>regulan unitariamente una materia determinada.</a:t>
            </a:r>
            <a:endParaRPr lang="es-MX" dirty="0"/>
          </a:p>
          <a:p>
            <a:pPr marL="0" indent="0" algn="just">
              <a:buNone/>
            </a:pPr>
            <a:r>
              <a:rPr lang="es-ES" dirty="0" smtClean="0"/>
              <a:t>● </a:t>
            </a:r>
            <a:r>
              <a:rPr lang="es-ES" b="1" dirty="0" smtClean="0"/>
              <a:t>Recopilación </a:t>
            </a:r>
            <a:r>
              <a:rPr lang="es-ES" b="1" dirty="0"/>
              <a:t>sistemática </a:t>
            </a:r>
            <a:r>
              <a:rPr lang="es-ES" b="1" dirty="0" smtClean="0"/>
              <a:t>de </a:t>
            </a:r>
            <a:r>
              <a:rPr lang="es-ES" b="1" dirty="0"/>
              <a:t>diversas leyes.</a:t>
            </a:r>
            <a:endParaRPr lang="es-MX" b="1" dirty="0"/>
          </a:p>
          <a:p>
            <a:pPr marL="0" indent="0" algn="just">
              <a:buNone/>
            </a:pPr>
            <a:r>
              <a:rPr lang="es-ES" dirty="0" smtClean="0"/>
              <a:t>● Combinación </a:t>
            </a:r>
            <a:r>
              <a:rPr lang="es-ES" dirty="0"/>
              <a:t>de letras, </a:t>
            </a:r>
            <a:r>
              <a:rPr lang="es-ES" dirty="0" smtClean="0"/>
              <a:t>números </a:t>
            </a:r>
            <a:r>
              <a:rPr lang="es-ES" dirty="0"/>
              <a:t>u otros caracteres que tiene un determinado valor dentro de un sistema establecido. El código de una tarjeta de crédito.</a:t>
            </a:r>
            <a:endParaRPr lang="es-MX" dirty="0"/>
          </a:p>
          <a:p>
            <a:pPr marL="0" indent="0" algn="just">
              <a:buNone/>
            </a:pPr>
            <a:r>
              <a:rPr lang="es-ES" dirty="0" smtClean="0"/>
              <a:t>● </a:t>
            </a:r>
            <a:r>
              <a:rPr lang="es-ES" b="1" dirty="0" smtClean="0"/>
              <a:t>Sistema </a:t>
            </a:r>
            <a:r>
              <a:rPr lang="es-ES" b="1" dirty="0"/>
              <a:t>de signos y de reglas que permite formular y comprender mensajes secretos.</a:t>
            </a:r>
            <a:endParaRPr lang="es-MX" b="1" dirty="0"/>
          </a:p>
          <a:p>
            <a:pPr marL="0" indent="0" algn="just">
              <a:buNone/>
            </a:pPr>
            <a:r>
              <a:rPr lang="es-ES" dirty="0" smtClean="0"/>
              <a:t>● Conjunto </a:t>
            </a:r>
            <a:r>
              <a:rPr lang="es-ES" dirty="0"/>
              <a:t>de reglas o preceptos sobre cualquier materia.</a:t>
            </a:r>
            <a:endParaRPr lang="es-MX" dirty="0"/>
          </a:p>
          <a:p>
            <a:pPr marL="0" indent="0" algn="just">
              <a:buNone/>
            </a:pPr>
            <a:endParaRPr lang="es-MX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019" y="1003300"/>
            <a:ext cx="3450167" cy="207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8394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3" y="4126708"/>
            <a:ext cx="3303587" cy="189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>
              <a:spcBef>
                <a:spcPts val="1000"/>
              </a:spcBef>
            </a:pPr>
            <a:r>
              <a:rPr lang="es-MX" sz="4800" b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Existen un gran variedad de Códigos: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00100" y="1575104"/>
            <a:ext cx="10693400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ES" dirty="0" smtClean="0"/>
              <a:t>                 CÓDIGO CIVIL</a:t>
            </a:r>
            <a:endParaRPr lang="es-MX" dirty="0" smtClean="0"/>
          </a:p>
          <a:p>
            <a:pPr marL="0" indent="0" algn="just">
              <a:buNone/>
            </a:pPr>
            <a:r>
              <a:rPr lang="es-ES" dirty="0" smtClean="0"/>
              <a:t>Texto </a:t>
            </a:r>
            <a:r>
              <a:rPr lang="es-ES" dirty="0"/>
              <a:t>legal que contiene lo estatuido </a:t>
            </a:r>
            <a:endParaRPr lang="es-ES" dirty="0" smtClean="0"/>
          </a:p>
          <a:p>
            <a:pPr marL="0" indent="0" algn="just">
              <a:buNone/>
            </a:pPr>
            <a:r>
              <a:rPr lang="es-ES" dirty="0" smtClean="0"/>
              <a:t>sobre </a:t>
            </a:r>
            <a:r>
              <a:rPr lang="es-ES" dirty="0"/>
              <a:t>régimen jurídico, aplicable </a:t>
            </a:r>
            <a:endParaRPr lang="es-ES" dirty="0" smtClean="0"/>
          </a:p>
          <a:p>
            <a:pPr marL="0" indent="0" algn="just">
              <a:buNone/>
            </a:pPr>
            <a:r>
              <a:rPr lang="es-ES" dirty="0" smtClean="0"/>
              <a:t>a </a:t>
            </a:r>
            <a:r>
              <a:rPr lang="es-ES" dirty="0"/>
              <a:t>personas, bienes, sucesiones, </a:t>
            </a:r>
            <a:endParaRPr lang="es-ES" dirty="0" smtClean="0"/>
          </a:p>
          <a:p>
            <a:pPr marL="0" indent="0" algn="just">
              <a:buNone/>
            </a:pPr>
            <a:r>
              <a:rPr lang="es-ES" dirty="0" smtClean="0"/>
              <a:t>obligaciones </a:t>
            </a:r>
            <a:r>
              <a:rPr lang="es-ES" dirty="0"/>
              <a:t>y contratos</a:t>
            </a:r>
            <a:r>
              <a:rPr lang="es-ES" dirty="0" smtClean="0"/>
              <a:t>.</a:t>
            </a:r>
          </a:p>
          <a:p>
            <a:pPr marL="0" indent="0" algn="just">
              <a:buNone/>
            </a:pPr>
            <a:endParaRPr lang="es-ES" sz="1100" dirty="0" smtClean="0"/>
          </a:p>
          <a:p>
            <a:pPr marL="0" indent="0">
              <a:buNone/>
            </a:pPr>
            <a:r>
              <a:rPr lang="es-ES" dirty="0" smtClean="0"/>
              <a:t>                                    CÓDIGO DE BARRAS</a:t>
            </a:r>
            <a:endParaRPr lang="es-MX" dirty="0" smtClean="0"/>
          </a:p>
          <a:p>
            <a:pPr marL="0" indent="0" algn="just">
              <a:buNone/>
            </a:pPr>
            <a:r>
              <a:rPr lang="es-ES" dirty="0" smtClean="0"/>
              <a:t>                                    Conjunto </a:t>
            </a:r>
            <a:r>
              <a:rPr lang="es-ES" dirty="0"/>
              <a:t>de signos formado por una serie de líneas y </a:t>
            </a:r>
            <a:r>
              <a:rPr lang="es-ES" dirty="0" smtClean="0"/>
              <a:t>                        	                        números </a:t>
            </a:r>
            <a:r>
              <a:rPr lang="es-ES" dirty="0"/>
              <a:t>asociados a ellas, que se pone sobre los </a:t>
            </a:r>
            <a:r>
              <a:rPr lang="es-ES" dirty="0" smtClean="0"/>
              <a:t>	             			productos </a:t>
            </a:r>
            <a:r>
              <a:rPr lang="es-ES" dirty="0"/>
              <a:t>de consumo y que se utiliza para la gestión </a:t>
            </a:r>
            <a:r>
              <a:rPr lang="es-ES" dirty="0" smtClean="0"/>
              <a:t>				informática </a:t>
            </a:r>
            <a:r>
              <a:rPr lang="es-ES" dirty="0"/>
              <a:t>de las existencias.</a:t>
            </a:r>
            <a:endParaRPr lang="es-MX" dirty="0"/>
          </a:p>
          <a:p>
            <a:pPr marL="0" indent="0" algn="just">
              <a:buNone/>
            </a:pPr>
            <a:endParaRPr lang="es-MX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083" y="1407489"/>
            <a:ext cx="4708576" cy="2999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7495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305300"/>
            <a:ext cx="12192000" cy="255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85725" y="4288905"/>
            <a:ext cx="9007259" cy="2213497"/>
          </a:xfrm>
        </p:spPr>
        <p:txBody>
          <a:bodyPr/>
          <a:lstStyle/>
          <a:p>
            <a:pPr marL="0" indent="0">
              <a:buNone/>
            </a:pPr>
            <a:r>
              <a:rPr lang="es-ES" dirty="0" smtClean="0"/>
              <a:t>			</a:t>
            </a:r>
            <a:r>
              <a:rPr lang="es-ES" dirty="0" smtClean="0">
                <a:solidFill>
                  <a:srgbClr val="FFFF00"/>
                </a:solidFill>
              </a:rPr>
              <a:t>CÓDIGO GENÉTICO</a:t>
            </a:r>
            <a:endParaRPr lang="es-MX" dirty="0" smtClean="0">
              <a:solidFill>
                <a:srgbClr val="FFFF00"/>
              </a:solidFill>
            </a:endParaRPr>
          </a:p>
          <a:p>
            <a:pPr marL="0" indent="0" algn="just">
              <a:buNone/>
            </a:pPr>
            <a:r>
              <a:rPr lang="es-ES" dirty="0" smtClean="0">
                <a:solidFill>
                  <a:srgbClr val="FFFF00"/>
                </a:solidFill>
              </a:rPr>
              <a:t>Clave </a:t>
            </a:r>
            <a:r>
              <a:rPr lang="es-ES" dirty="0">
                <a:solidFill>
                  <a:srgbClr val="FFFF00"/>
                </a:solidFill>
              </a:rPr>
              <a:t>de la información contenida en los genes que expresa la correspondencia universal entre la secuencia de los ácidos nucleicos y la de las proteínas y constituye el fundamento de la transmisión de los caracteres hereditarios.</a:t>
            </a:r>
            <a:endParaRPr lang="es-MX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s-MX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861" y="0"/>
            <a:ext cx="5747799" cy="430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6490" y="0"/>
            <a:ext cx="3595511" cy="430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"/>
            <a:ext cx="3209860" cy="4305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333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713" y="2222502"/>
            <a:ext cx="2541587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 rot="18778309">
            <a:off x="1452913" y="2421827"/>
            <a:ext cx="875364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MX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Y... ¿qué es un código personal?</a:t>
            </a:r>
            <a:endParaRPr lang="es-MX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cxnSp>
        <p:nvCxnSpPr>
          <p:cNvPr id="6" name="5 Conector recto"/>
          <p:cNvCxnSpPr/>
          <p:nvPr/>
        </p:nvCxnSpPr>
        <p:spPr>
          <a:xfrm>
            <a:off x="5105400" y="5965825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Conector recto"/>
          <p:cNvCxnSpPr/>
          <p:nvPr/>
        </p:nvCxnSpPr>
        <p:spPr>
          <a:xfrm>
            <a:off x="4914900" y="5892800"/>
            <a:ext cx="2159000" cy="0"/>
          </a:xfrm>
          <a:prstGeom prst="line">
            <a:avLst/>
          </a:prstGeom>
          <a:ln w="1143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2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			</a:t>
            </a:r>
            <a:endParaRPr lang="es-MX" dirty="0"/>
          </a:p>
        </p:txBody>
      </p:sp>
      <p:sp>
        <p:nvSpPr>
          <p:cNvPr id="5" name="Marcador de contenido 2"/>
          <p:cNvSpPr>
            <a:spLocks noGrp="1"/>
          </p:cNvSpPr>
          <p:nvPr>
            <p:ph idx="1"/>
          </p:nvPr>
        </p:nvSpPr>
        <p:spPr>
          <a:xfrm>
            <a:off x="6375400" y="1981538"/>
            <a:ext cx="4978400" cy="487646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es-MX" sz="3800" dirty="0" smtClean="0">
                <a:latin typeface="Berlin Sans FB" pitchFamily="34" charset="0"/>
              </a:rPr>
              <a:t>Conjunto </a:t>
            </a:r>
            <a:r>
              <a:rPr lang="es-MX" sz="3800" dirty="0">
                <a:latin typeface="Berlin Sans FB" pitchFamily="34" charset="0"/>
              </a:rPr>
              <a:t>de </a:t>
            </a:r>
            <a:r>
              <a:rPr lang="es-MX" sz="3800" dirty="0" smtClean="0">
                <a:latin typeface="Berlin Sans FB" pitchFamily="34" charset="0"/>
              </a:rPr>
              <a:t>normas,  </a:t>
            </a:r>
            <a:r>
              <a:rPr lang="es-MX" sz="3800" dirty="0">
                <a:latin typeface="Berlin Sans FB" pitchFamily="34" charset="0"/>
              </a:rPr>
              <a:t>reglas o preceptos</a:t>
            </a:r>
            <a:endParaRPr lang="es-MX" sz="3800" dirty="0" smtClean="0">
              <a:latin typeface="Berlin Sans FB" pitchFamily="34" charset="0"/>
            </a:endParaRPr>
          </a:p>
          <a:p>
            <a:pPr marL="0" indent="0" algn="just">
              <a:buNone/>
            </a:pPr>
            <a:r>
              <a:rPr lang="es-MX" sz="3800" dirty="0" smtClean="0">
                <a:latin typeface="Berlin Sans FB" pitchFamily="34" charset="0"/>
              </a:rPr>
              <a:t>Sistemáticas</a:t>
            </a:r>
          </a:p>
          <a:p>
            <a:pPr marL="0" indent="0" algn="just">
              <a:buNone/>
            </a:pPr>
            <a:r>
              <a:rPr lang="es-MX" sz="3800" dirty="0" smtClean="0">
                <a:latin typeface="Berlin Sans FB" pitchFamily="34" charset="0"/>
              </a:rPr>
              <a:t>Que sirven para regular</a:t>
            </a:r>
          </a:p>
          <a:p>
            <a:pPr marL="0" indent="0" algn="just">
              <a:buNone/>
            </a:pPr>
            <a:r>
              <a:rPr lang="es-MX" sz="3800" dirty="0" smtClean="0">
                <a:latin typeface="Berlin Sans FB" pitchFamily="34" charset="0"/>
              </a:rPr>
              <a:t>Combinación </a:t>
            </a:r>
            <a:r>
              <a:rPr lang="es-MX" sz="3800" dirty="0">
                <a:latin typeface="Berlin Sans FB" pitchFamily="34" charset="0"/>
              </a:rPr>
              <a:t>de números, letras o caracteres </a:t>
            </a:r>
          </a:p>
          <a:p>
            <a:pPr marL="0" indent="0" algn="just">
              <a:buNone/>
            </a:pPr>
            <a:r>
              <a:rPr lang="es-MX" sz="3800" dirty="0">
                <a:latin typeface="Berlin Sans FB" pitchFamily="34" charset="0"/>
              </a:rPr>
              <a:t>Que tienen un cierto valor</a:t>
            </a:r>
          </a:p>
          <a:p>
            <a:pPr marL="0" indent="0" algn="just">
              <a:buNone/>
            </a:pPr>
            <a:r>
              <a:rPr lang="es-MX" sz="3800" dirty="0">
                <a:latin typeface="Berlin Sans FB" pitchFamily="34" charset="0"/>
              </a:rPr>
              <a:t>Como el código que se requiere para una tarjeta de crédito</a:t>
            </a:r>
          </a:p>
          <a:p>
            <a:pPr marL="0" indent="0" algn="just">
              <a:buNone/>
            </a:pPr>
            <a:r>
              <a:rPr lang="es-MX" sz="3800" dirty="0" smtClean="0">
                <a:latin typeface="Berlin Sans FB" pitchFamily="34" charset="0"/>
              </a:rPr>
              <a:t>Código </a:t>
            </a:r>
            <a:r>
              <a:rPr lang="es-MX" sz="3800" dirty="0">
                <a:latin typeface="Berlin Sans FB" pitchFamily="34" charset="0"/>
              </a:rPr>
              <a:t>de señales: clave morse</a:t>
            </a:r>
          </a:p>
          <a:p>
            <a:pPr marL="0" indent="0" algn="just">
              <a:buNone/>
            </a:pPr>
            <a:r>
              <a:rPr lang="es-MX" sz="3800" dirty="0">
                <a:latin typeface="Berlin Sans FB" pitchFamily="34" charset="0"/>
              </a:rPr>
              <a:t>Código Postal</a:t>
            </a:r>
          </a:p>
          <a:p>
            <a:pPr marL="0" indent="0" algn="just">
              <a:buNone/>
            </a:pPr>
            <a:r>
              <a:rPr lang="es-MX" sz="3500" dirty="0"/>
              <a:t> </a:t>
            </a:r>
          </a:p>
          <a:p>
            <a:pPr marL="0" indent="0">
              <a:buNone/>
            </a:pPr>
            <a:endParaRPr lang="es-MX" sz="2400" dirty="0"/>
          </a:p>
          <a:p>
            <a:pPr marL="0" indent="0">
              <a:buNone/>
            </a:pPr>
            <a:endParaRPr lang="es-MX" dirty="0"/>
          </a:p>
        </p:txBody>
      </p:sp>
      <p:sp>
        <p:nvSpPr>
          <p:cNvPr id="4" name="3 Rectángulo"/>
          <p:cNvSpPr/>
          <p:nvPr/>
        </p:nvSpPr>
        <p:spPr>
          <a:xfrm>
            <a:off x="139700" y="1981538"/>
            <a:ext cx="6096000" cy="267765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es-MX" sz="2400" dirty="0">
                <a:latin typeface="Berlin Sans FB" pitchFamily="34" charset="0"/>
              </a:rPr>
              <a:t>Al parecer éste concepto escapa a primera </a:t>
            </a:r>
            <a:r>
              <a:rPr lang="es-MX" sz="2400" dirty="0" smtClean="0">
                <a:latin typeface="Berlin Sans FB" pitchFamily="34" charset="0"/>
              </a:rPr>
              <a:t>vista, </a:t>
            </a:r>
            <a:r>
              <a:rPr lang="es-MX" sz="2400" dirty="0">
                <a:latin typeface="Berlin Sans FB" pitchFamily="34" charset="0"/>
              </a:rPr>
              <a:t>en las definiciones y conceptos antes mencionados. Pero reunamos elementos, derivados de estos conceptos y definiciones, que nutran el concepto de CÓDIGO PERSONAL.</a:t>
            </a:r>
          </a:p>
          <a:p>
            <a:endParaRPr lang="es-MX" sz="2400" dirty="0" smtClean="0">
              <a:latin typeface="Berlin Sans FB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3624304" y="694035"/>
            <a:ext cx="47909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MX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Código</a:t>
            </a:r>
            <a:r>
              <a:rPr lang="es-MX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 Personal</a:t>
            </a:r>
            <a:endParaRPr lang="es-MX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54135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977900" y="647700"/>
            <a:ext cx="6680200" cy="54991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8064501" y="2734470"/>
            <a:ext cx="3314700" cy="1325563"/>
          </a:xfrm>
        </p:spPr>
        <p:txBody>
          <a:bodyPr>
            <a:noAutofit/>
          </a:bodyPr>
          <a:lstStyle/>
          <a:p>
            <a:r>
              <a:rPr lang="es-MX" sz="9600" dirty="0" smtClean="0"/>
              <a:t>      </a:t>
            </a:r>
            <a:r>
              <a:rPr lang="es-MX" sz="96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E</a:t>
            </a:r>
            <a:br>
              <a:rPr lang="es-MX" sz="96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</a:br>
            <a:r>
              <a:rPr lang="es-MX" sz="9600" dirty="0" smtClean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es-MX" sz="9600" dirty="0" smtClean="0">
                <a:solidFill>
                  <a:schemeClr val="accent5">
                    <a:lumMod val="50000"/>
                  </a:schemeClr>
                </a:solidFill>
                <a:latin typeface="Algerian" pitchFamily="82" charset="0"/>
              </a:rPr>
              <a:t>T</a:t>
            </a:r>
            <a:r>
              <a:rPr lang="es-MX" sz="9600" dirty="0" smtClean="0"/>
              <a:t/>
            </a:r>
            <a:br>
              <a:rPr lang="es-MX" sz="9600" dirty="0" smtClean="0"/>
            </a:br>
            <a:r>
              <a:rPr lang="es-MX" sz="9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</a:t>
            </a:r>
            <a:r>
              <a:rPr lang="es-MX" sz="9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ernard MT Condensed" pitchFamily="18" charset="0"/>
              </a:rPr>
              <a:t>I</a:t>
            </a:r>
            <a:r>
              <a:rPr lang="es-MX" sz="9600" dirty="0" smtClean="0"/>
              <a:t/>
            </a:r>
            <a:br>
              <a:rPr lang="es-MX" sz="9600" dirty="0" smtClean="0"/>
            </a:br>
            <a:r>
              <a:rPr lang="es-MX" sz="9600" dirty="0" smtClean="0"/>
              <a:t> </a:t>
            </a:r>
            <a:r>
              <a:rPr lang="es-MX" sz="9600" dirty="0" smtClean="0">
                <a:solidFill>
                  <a:schemeClr val="accent2">
                    <a:lumMod val="75000"/>
                  </a:schemeClr>
                </a:solidFill>
                <a:latin typeface="Broadway" pitchFamily="82" charset="0"/>
              </a:rPr>
              <a:t>C</a:t>
            </a:r>
            <a:r>
              <a:rPr lang="es-MX" sz="9600" dirty="0" smtClean="0"/>
              <a:t/>
            </a:r>
            <a:br>
              <a:rPr lang="es-MX" sz="9600" dirty="0" smtClean="0"/>
            </a:br>
            <a:r>
              <a:rPr lang="es-MX" sz="9600" dirty="0">
                <a:latin typeface="Cooper Black" pitchFamily="18" charset="0"/>
              </a:rPr>
              <a:t>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302707" y="444500"/>
            <a:ext cx="5517195" cy="64135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s-MX" sz="3200" dirty="0" smtClean="0"/>
          </a:p>
          <a:p>
            <a:pPr marL="0" indent="0" algn="ctr">
              <a:buNone/>
            </a:pPr>
            <a:r>
              <a:rPr lang="es-MX" sz="3200" dirty="0" smtClean="0">
                <a:solidFill>
                  <a:schemeClr val="bg1"/>
                </a:solidFill>
              </a:rPr>
              <a:t>La </a:t>
            </a:r>
            <a:r>
              <a:rPr lang="es-MX" sz="3200" dirty="0">
                <a:solidFill>
                  <a:schemeClr val="bg1"/>
                </a:solidFill>
              </a:rPr>
              <a:t>ética </a:t>
            </a:r>
            <a:r>
              <a:rPr lang="es-MX" sz="3200" dirty="0" smtClean="0">
                <a:solidFill>
                  <a:schemeClr val="bg1"/>
                </a:solidFill>
              </a:rPr>
              <a:t>es </a:t>
            </a:r>
            <a:r>
              <a:rPr lang="es-MX" sz="3200" dirty="0">
                <a:solidFill>
                  <a:schemeClr val="bg1"/>
                </a:solidFill>
              </a:rPr>
              <a:t>la rama de la filosofía que estudia lo </a:t>
            </a:r>
            <a:r>
              <a:rPr lang="es-MX" sz="3200" dirty="0" smtClean="0">
                <a:solidFill>
                  <a:schemeClr val="bg1"/>
                </a:solidFill>
              </a:rPr>
              <a:t>correcto y lo equivocado del </a:t>
            </a:r>
            <a:r>
              <a:rPr lang="es-MX" sz="3200" dirty="0">
                <a:solidFill>
                  <a:schemeClr val="bg1"/>
                </a:solidFill>
              </a:rPr>
              <a:t>comportamiento humano</a:t>
            </a:r>
            <a:r>
              <a:rPr lang="es-MX" sz="3200" dirty="0" smtClean="0">
                <a:solidFill>
                  <a:schemeClr val="bg1"/>
                </a:solidFill>
              </a:rPr>
              <a:t>.</a:t>
            </a:r>
          </a:p>
          <a:p>
            <a:pPr marL="0" indent="0" algn="ctr">
              <a:buNone/>
            </a:pPr>
            <a:r>
              <a:rPr lang="es-MX" sz="3200" dirty="0" smtClean="0">
                <a:solidFill>
                  <a:schemeClr val="bg1"/>
                </a:solidFill>
              </a:rPr>
              <a:t>Además</a:t>
            </a:r>
            <a:r>
              <a:rPr lang="es-MX" sz="3200" dirty="0">
                <a:solidFill>
                  <a:schemeClr val="bg1"/>
                </a:solidFill>
              </a:rPr>
              <a:t>, tiene como centro de atención las acciones humanas y aquellos aspectos de las mismas que se relacionan con el bien, la virtud, el deber, la </a:t>
            </a:r>
            <a:r>
              <a:rPr lang="es-MX" sz="3200" dirty="0" smtClean="0">
                <a:solidFill>
                  <a:schemeClr val="bg1"/>
                </a:solidFill>
              </a:rPr>
              <a:t>felicidad, el carácter </a:t>
            </a:r>
            <a:r>
              <a:rPr lang="es-MX" sz="3200" dirty="0">
                <a:solidFill>
                  <a:schemeClr val="bg1"/>
                </a:solidFill>
              </a:rPr>
              <a:t>y la vida realizada. </a:t>
            </a:r>
          </a:p>
        </p:txBody>
      </p:sp>
    </p:spTree>
    <p:extLst>
      <p:ext uri="{BB962C8B-B14F-4D97-AF65-F5344CB8AC3E}">
        <p14:creationId xmlns:p14="http://schemas.microsoft.com/office/powerpoint/2010/main" val="1560862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5176" y="0"/>
            <a:ext cx="610682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irc_mi" descr="Resultado de imagen para fondos de pantalla transparentes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96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78981" y="2166037"/>
            <a:ext cx="4755019" cy="457621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es-MX" sz="20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endParaRPr lang="es-MX" sz="2000" dirty="0">
              <a:solidFill>
                <a:schemeClr val="accent4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r>
              <a:rPr lang="es-MX" sz="2000" b="1" dirty="0" smtClean="0">
                <a:solidFill>
                  <a:schemeClr val="accent2">
                    <a:lumMod val="50000"/>
                  </a:schemeClr>
                </a:solidFill>
              </a:rPr>
              <a:t>Tu </a:t>
            </a:r>
            <a:r>
              <a:rPr lang="es-MX" sz="2000" b="1" dirty="0">
                <a:solidFill>
                  <a:schemeClr val="accent2">
                    <a:lumMod val="50000"/>
                  </a:schemeClr>
                </a:solidFill>
              </a:rPr>
              <a:t>código ético por tanto, es </a:t>
            </a:r>
            <a:r>
              <a:rPr lang="es-MX" sz="2000" b="1" dirty="0" smtClean="0">
                <a:solidFill>
                  <a:schemeClr val="accent2">
                    <a:lumMod val="50000"/>
                  </a:schemeClr>
                </a:solidFill>
              </a:rPr>
              <a:t>tu </a:t>
            </a:r>
            <a:r>
              <a:rPr lang="es-MX" sz="2000" b="1" dirty="0">
                <a:solidFill>
                  <a:schemeClr val="accent2">
                    <a:lumMod val="50000"/>
                  </a:schemeClr>
                </a:solidFill>
              </a:rPr>
              <a:t>conjunto de preceptos personales que sirven de marco para tus pensamientos, intenciones, decisiones y </a:t>
            </a:r>
            <a:r>
              <a:rPr lang="es-MX" sz="2000" b="1" dirty="0" smtClean="0">
                <a:solidFill>
                  <a:schemeClr val="accent2">
                    <a:lumMod val="50000"/>
                  </a:schemeClr>
                </a:solidFill>
              </a:rPr>
              <a:t>acciones.</a:t>
            </a:r>
            <a:r>
              <a:rPr lang="es-MX" sz="2000" b="1" dirty="0">
                <a:solidFill>
                  <a:schemeClr val="accent2">
                    <a:lumMod val="50000"/>
                  </a:schemeClr>
                </a:solidFill>
              </a:rPr>
              <a:t> </a:t>
            </a:r>
          </a:p>
          <a:p>
            <a:pPr marL="0" indent="0" algn="just">
              <a:buNone/>
            </a:pPr>
            <a:endParaRPr lang="es-MX" sz="2000" dirty="0" smtClean="0"/>
          </a:p>
          <a:p>
            <a:pPr marL="0" indent="0" algn="just">
              <a:buNone/>
            </a:pPr>
            <a:r>
              <a:rPr lang="es-MX" sz="2000" b="1" u="sng" dirty="0" smtClean="0">
                <a:solidFill>
                  <a:schemeClr val="accent5">
                    <a:lumMod val="50000"/>
                  </a:schemeClr>
                </a:solidFill>
              </a:rPr>
              <a:t>Y que tiene que ver con tu carácter :</a:t>
            </a:r>
            <a:endParaRPr lang="es-MX" sz="2000" b="1" u="sng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r>
              <a:rPr lang="es-MX" sz="2000" dirty="0"/>
              <a:t> </a:t>
            </a:r>
            <a:r>
              <a:rPr lang="es-MX" sz="2000" dirty="0" smtClean="0">
                <a:solidFill>
                  <a:schemeClr val="accent5">
                    <a:lumMod val="50000"/>
                  </a:schemeClr>
                </a:solidFill>
              </a:rPr>
              <a:t>Se </a:t>
            </a:r>
            <a:r>
              <a:rPr lang="es-MX" sz="2000" dirty="0">
                <a:solidFill>
                  <a:schemeClr val="accent5">
                    <a:lumMod val="50000"/>
                  </a:schemeClr>
                </a:solidFill>
              </a:rPr>
              <a:t>requiere de carácter para actuar como lo dicta tu código. </a:t>
            </a:r>
            <a:endParaRPr lang="es-MX" sz="20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r>
              <a:rPr lang="es-MX" sz="2000" dirty="0" smtClean="0">
                <a:solidFill>
                  <a:schemeClr val="accent5">
                    <a:lumMod val="50000"/>
                  </a:schemeClr>
                </a:solidFill>
              </a:rPr>
              <a:t>Es </a:t>
            </a:r>
            <a:r>
              <a:rPr lang="es-MX" sz="2000" dirty="0">
                <a:solidFill>
                  <a:schemeClr val="accent5">
                    <a:lumMod val="50000"/>
                  </a:schemeClr>
                </a:solidFill>
              </a:rPr>
              <a:t>más fácil decir que hacer. </a:t>
            </a:r>
            <a:endParaRPr lang="es-MX" sz="20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r>
              <a:rPr lang="es-MX" sz="2000" dirty="0" smtClean="0">
                <a:solidFill>
                  <a:schemeClr val="accent5">
                    <a:lumMod val="50000"/>
                  </a:schemeClr>
                </a:solidFill>
              </a:rPr>
              <a:t>Actuar </a:t>
            </a:r>
            <a:r>
              <a:rPr lang="es-MX" sz="2000" dirty="0">
                <a:solidFill>
                  <a:schemeClr val="accent5">
                    <a:lumMod val="50000"/>
                  </a:schemeClr>
                </a:solidFill>
              </a:rPr>
              <a:t>como piensas. </a:t>
            </a:r>
            <a:endParaRPr lang="es-MX" sz="20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r>
              <a:rPr lang="es-MX" sz="2000" dirty="0" smtClean="0">
                <a:solidFill>
                  <a:schemeClr val="accent5">
                    <a:lumMod val="50000"/>
                  </a:schemeClr>
                </a:solidFill>
              </a:rPr>
              <a:t>Que </a:t>
            </a:r>
            <a:r>
              <a:rPr lang="es-MX" sz="2000" dirty="0">
                <a:solidFill>
                  <a:schemeClr val="accent5">
                    <a:lumMod val="50000"/>
                  </a:schemeClr>
                </a:solidFill>
              </a:rPr>
              <a:t>tus hechos respalden tus palabras. </a:t>
            </a:r>
            <a:endParaRPr lang="es-MX" sz="2000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6096000" y="400111"/>
            <a:ext cx="6096000" cy="184665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sz="4800" dirty="0">
                <a:latin typeface="Brush Script MT" pitchFamily="66" charset="0"/>
              </a:rPr>
              <a:t>Tus acciones no me </a:t>
            </a:r>
            <a:r>
              <a:rPr lang="es-MX" sz="4800" dirty="0" smtClean="0">
                <a:latin typeface="Brush Script MT" pitchFamily="66" charset="0"/>
              </a:rPr>
              <a:t>dejan, </a:t>
            </a:r>
            <a:r>
              <a:rPr lang="es-MX" sz="4800" dirty="0">
                <a:latin typeface="Brush Script MT" pitchFamily="66" charset="0"/>
              </a:rPr>
              <a:t>escuchar tus palabras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691199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4489</TotalTime>
  <Words>735</Words>
  <Application>Microsoft Office PowerPoint</Application>
  <PresentationFormat>Personalizado</PresentationFormat>
  <Paragraphs>112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15</vt:i4>
      </vt:variant>
    </vt:vector>
  </HeadingPairs>
  <TitlesOfParts>
    <vt:vector size="17" baseType="lpstr">
      <vt:lpstr>Tema de Office</vt:lpstr>
      <vt:lpstr>1_Tema de Office</vt:lpstr>
      <vt:lpstr>Presentación de PowerPoint</vt:lpstr>
      <vt:lpstr>Presentación de PowerPoint</vt:lpstr>
      <vt:lpstr>¿Qué es un Código ?</vt:lpstr>
      <vt:lpstr>Existen un gran variedad de Códigos:</vt:lpstr>
      <vt:lpstr>Presentación de PowerPoint</vt:lpstr>
      <vt:lpstr>Presentación de PowerPoint</vt:lpstr>
      <vt:lpstr>   </vt:lpstr>
      <vt:lpstr>      E     T    I  C 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Guadalupe Gorrochotegui Salas</dc:creator>
  <cp:lastModifiedBy>Sergio de Jesus Marmolejo Flores</cp:lastModifiedBy>
  <cp:revision>306</cp:revision>
  <cp:lastPrinted>2017-04-10T18:59:48Z</cp:lastPrinted>
  <dcterms:created xsi:type="dcterms:W3CDTF">2017-03-21T22:45:01Z</dcterms:created>
  <dcterms:modified xsi:type="dcterms:W3CDTF">2017-05-11T19:18:09Z</dcterms:modified>
</cp:coreProperties>
</file>