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notesMasterIdLst>
    <p:notesMasterId r:id="rId46"/>
  </p:notesMasterIdLst>
  <p:sldIdLst>
    <p:sldId id="257" r:id="rId2"/>
    <p:sldId id="452" r:id="rId3"/>
    <p:sldId id="411" r:id="rId4"/>
    <p:sldId id="387" r:id="rId5"/>
    <p:sldId id="403" r:id="rId6"/>
    <p:sldId id="412" r:id="rId7"/>
    <p:sldId id="413" r:id="rId8"/>
    <p:sldId id="374" r:id="rId9"/>
    <p:sldId id="391" r:id="rId10"/>
    <p:sldId id="256" r:id="rId11"/>
    <p:sldId id="408" r:id="rId12"/>
    <p:sldId id="410" r:id="rId13"/>
    <p:sldId id="406" r:id="rId14"/>
    <p:sldId id="396" r:id="rId15"/>
    <p:sldId id="447" r:id="rId16"/>
    <p:sldId id="465" r:id="rId17"/>
    <p:sldId id="409" r:id="rId18"/>
    <p:sldId id="457" r:id="rId19"/>
    <p:sldId id="458" r:id="rId20"/>
    <p:sldId id="449" r:id="rId21"/>
    <p:sldId id="404" r:id="rId22"/>
    <p:sldId id="326" r:id="rId23"/>
    <p:sldId id="460" r:id="rId24"/>
    <p:sldId id="455" r:id="rId25"/>
    <p:sldId id="464" r:id="rId26"/>
    <p:sldId id="336" r:id="rId27"/>
    <p:sldId id="462" r:id="rId28"/>
    <p:sldId id="466" r:id="rId29"/>
    <p:sldId id="467" r:id="rId30"/>
    <p:sldId id="338" r:id="rId31"/>
    <p:sldId id="463" r:id="rId32"/>
    <p:sldId id="468" r:id="rId33"/>
    <p:sldId id="470" r:id="rId34"/>
    <p:sldId id="471" r:id="rId35"/>
    <p:sldId id="445" r:id="rId36"/>
    <p:sldId id="446" r:id="rId37"/>
    <p:sldId id="443" r:id="rId38"/>
    <p:sldId id="451" r:id="rId39"/>
    <p:sldId id="272" r:id="rId40"/>
    <p:sldId id="383" r:id="rId41"/>
    <p:sldId id="469" r:id="rId42"/>
    <p:sldId id="364" r:id="rId43"/>
    <p:sldId id="301" r:id="rId44"/>
    <p:sldId id="303" r:id="rId45"/>
  </p:sldIdLst>
  <p:sldSz cx="9144000" cy="6858000" type="screen4x3"/>
  <p:notesSz cx="70104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E55515"/>
    <a:srgbClr val="FF0000"/>
    <a:srgbClr val="EC630E"/>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763" autoAdjust="0"/>
    <p:restoredTop sz="94660"/>
  </p:normalViewPr>
  <p:slideViewPr>
    <p:cSldViewPr>
      <p:cViewPr varScale="1">
        <p:scale>
          <a:sx n="69" d="100"/>
          <a:sy n="69" d="100"/>
        </p:scale>
        <p:origin x="876" y="72"/>
      </p:cViewPr>
      <p:guideLst>
        <p:guide orient="horz" pos="2160"/>
        <p:guide pos="288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MX" dirty="0"/>
          </a:p>
        </p:txBody>
      </p:sp>
      <p:sp>
        <p:nvSpPr>
          <p:cNvPr id="3" name="Marcador de fecha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79315D2E-21A7-4D10-8A68-61D048E46360}" type="datetimeFigureOut">
              <a:rPr lang="es-MX" smtClean="0"/>
              <a:t>20/04/2017</a:t>
            </a:fld>
            <a:endParaRPr lang="es-MX" dirty="0"/>
          </a:p>
        </p:txBody>
      </p:sp>
      <p:sp>
        <p:nvSpPr>
          <p:cNvPr id="4" name="Marcador de imagen de diapositiva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Marcador de notas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s-MX" dirty="0"/>
          </a:p>
        </p:txBody>
      </p:sp>
      <p:sp>
        <p:nvSpPr>
          <p:cNvPr id="7" name="Marcador de número de diapositiva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4F3F0456-F9C9-433D-BA73-E15C0B9BEB16}" type="slidenum">
              <a:rPr lang="es-MX" smtClean="0"/>
              <a:t>‹Nº›</a:t>
            </a:fld>
            <a:endParaRPr lang="es-MX" dirty="0"/>
          </a:p>
        </p:txBody>
      </p:sp>
    </p:spTree>
    <p:extLst>
      <p:ext uri="{BB962C8B-B14F-4D97-AF65-F5344CB8AC3E}">
        <p14:creationId xmlns:p14="http://schemas.microsoft.com/office/powerpoint/2010/main" val="120102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5528D3A9-F9E0-42DB-AEA7-0E3F8C310D05}" type="slidenum">
              <a:rPr lang="es-MX" smtClean="0"/>
              <a:t>4</a:t>
            </a:fld>
            <a:endParaRPr lang="es-MX" dirty="0"/>
          </a:p>
        </p:txBody>
      </p:sp>
    </p:spTree>
    <p:extLst>
      <p:ext uri="{BB962C8B-B14F-4D97-AF65-F5344CB8AC3E}">
        <p14:creationId xmlns:p14="http://schemas.microsoft.com/office/powerpoint/2010/main" val="181516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F3F0456-F9C9-433D-BA73-E15C0B9BEB16}" type="slidenum">
              <a:rPr lang="es-MX" smtClean="0"/>
              <a:t>5</a:t>
            </a:fld>
            <a:endParaRPr lang="es-MX" dirty="0"/>
          </a:p>
        </p:txBody>
      </p:sp>
    </p:spTree>
    <p:extLst>
      <p:ext uri="{BB962C8B-B14F-4D97-AF65-F5344CB8AC3E}">
        <p14:creationId xmlns:p14="http://schemas.microsoft.com/office/powerpoint/2010/main" val="840140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4F3F0456-F9C9-433D-BA73-E15C0B9BEB16}" type="slidenum">
              <a:rPr lang="es-MX" smtClean="0"/>
              <a:t>21</a:t>
            </a:fld>
            <a:endParaRPr lang="es-MX" dirty="0"/>
          </a:p>
        </p:txBody>
      </p:sp>
    </p:spTree>
    <p:extLst>
      <p:ext uri="{BB962C8B-B14F-4D97-AF65-F5344CB8AC3E}">
        <p14:creationId xmlns:p14="http://schemas.microsoft.com/office/powerpoint/2010/main" val="1857431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 en el sistema </a:t>
            </a:r>
            <a:endParaRPr lang="es-MX" dirty="0"/>
          </a:p>
        </p:txBody>
      </p:sp>
      <p:sp>
        <p:nvSpPr>
          <p:cNvPr id="4" name="Marcador de número de diapositiva 3"/>
          <p:cNvSpPr>
            <a:spLocks noGrp="1"/>
          </p:cNvSpPr>
          <p:nvPr>
            <p:ph type="sldNum" sz="quarter" idx="10"/>
          </p:nvPr>
        </p:nvSpPr>
        <p:spPr/>
        <p:txBody>
          <a:bodyPr/>
          <a:lstStyle/>
          <a:p>
            <a:fld id="{4F3F0456-F9C9-433D-BA73-E15C0B9BEB16}" type="slidenum">
              <a:rPr lang="es-MX" smtClean="0"/>
              <a:t>41</a:t>
            </a:fld>
            <a:endParaRPr lang="es-MX" dirty="0"/>
          </a:p>
        </p:txBody>
      </p:sp>
    </p:spTree>
    <p:extLst>
      <p:ext uri="{BB962C8B-B14F-4D97-AF65-F5344CB8AC3E}">
        <p14:creationId xmlns:p14="http://schemas.microsoft.com/office/powerpoint/2010/main" val="305803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BCDDA4F-CF3A-45F8-BA31-CA59DDEB808B}" type="datetimeFigureOut">
              <a:rPr lang="es-MX" smtClean="0"/>
              <a:t>20/04/2017</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2CCF5737-B56B-4E3C-A889-197C481F5A9F}" type="slidenum">
              <a:rPr lang="es-MX" smtClean="0"/>
              <a:t>‹Nº›</a:t>
            </a:fld>
            <a:endParaRPr lang="es-MX" dirty="0"/>
          </a:p>
        </p:txBody>
      </p:sp>
    </p:spTree>
    <p:extLst>
      <p:ext uri="{BB962C8B-B14F-4D97-AF65-F5344CB8AC3E}">
        <p14:creationId xmlns:p14="http://schemas.microsoft.com/office/powerpoint/2010/main" val="256487068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CBCDDA4F-CF3A-45F8-BA31-CA59DDEB808B}" type="datetimeFigureOut">
              <a:rPr lang="es-MX" smtClean="0"/>
              <a:t>20/04/2017</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2CCF5737-B56B-4E3C-A889-197C481F5A9F}" type="slidenum">
              <a:rPr lang="es-MX" smtClean="0"/>
              <a:t>‹Nº›</a:t>
            </a:fld>
            <a:endParaRPr lang="es-MX" dirty="0"/>
          </a:p>
        </p:txBody>
      </p:sp>
    </p:spTree>
    <p:extLst>
      <p:ext uri="{BB962C8B-B14F-4D97-AF65-F5344CB8AC3E}">
        <p14:creationId xmlns:p14="http://schemas.microsoft.com/office/powerpoint/2010/main" val="49543901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CBCDDA4F-CF3A-45F8-BA31-CA59DDEB808B}" type="datetimeFigureOut">
              <a:rPr lang="es-MX" smtClean="0"/>
              <a:t>20/04/2017</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2CCF5737-B56B-4E3C-A889-197C481F5A9F}" type="slidenum">
              <a:rPr lang="es-MX" smtClean="0"/>
              <a:t>‹Nº›</a:t>
            </a:fld>
            <a:endParaRPr lang="es-MX"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7543708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CBCDDA4F-CF3A-45F8-BA31-CA59DDEB808B}" type="datetimeFigureOut">
              <a:rPr lang="es-MX" smtClean="0"/>
              <a:t>20/04/2017</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2CCF5737-B56B-4E3C-A889-197C481F5A9F}" type="slidenum">
              <a:rPr lang="es-MX" smtClean="0"/>
              <a:t>‹Nº›</a:t>
            </a:fld>
            <a:endParaRPr lang="es-MX" dirty="0"/>
          </a:p>
        </p:txBody>
      </p:sp>
    </p:spTree>
    <p:extLst>
      <p:ext uri="{BB962C8B-B14F-4D97-AF65-F5344CB8AC3E}">
        <p14:creationId xmlns:p14="http://schemas.microsoft.com/office/powerpoint/2010/main" val="319216842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CBCDDA4F-CF3A-45F8-BA31-CA59DDEB808B}" type="datetimeFigureOut">
              <a:rPr lang="es-MX" smtClean="0"/>
              <a:t>20/04/2017</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2CCF5737-B56B-4E3C-A889-197C481F5A9F}" type="slidenum">
              <a:rPr lang="es-MX" smtClean="0"/>
              <a:t>‹Nº›</a:t>
            </a:fld>
            <a:endParaRPr lang="es-MX"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0346887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CBCDDA4F-CF3A-45F8-BA31-CA59DDEB808B}" type="datetimeFigureOut">
              <a:rPr lang="es-MX" smtClean="0"/>
              <a:t>20/04/2017</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2CCF5737-B56B-4E3C-A889-197C481F5A9F}" type="slidenum">
              <a:rPr lang="es-MX" smtClean="0"/>
              <a:t>‹Nº›</a:t>
            </a:fld>
            <a:endParaRPr lang="es-MX" dirty="0"/>
          </a:p>
        </p:txBody>
      </p:sp>
    </p:spTree>
    <p:extLst>
      <p:ext uri="{BB962C8B-B14F-4D97-AF65-F5344CB8AC3E}">
        <p14:creationId xmlns:p14="http://schemas.microsoft.com/office/powerpoint/2010/main" val="347983493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BCDDA4F-CF3A-45F8-BA31-CA59DDEB808B}" type="datetimeFigureOut">
              <a:rPr lang="es-MX" smtClean="0"/>
              <a:t>20/04/2017</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2CCF5737-B56B-4E3C-A889-197C481F5A9F}" type="slidenum">
              <a:rPr lang="es-MX" smtClean="0"/>
              <a:t>‹Nº›</a:t>
            </a:fld>
            <a:endParaRPr lang="es-MX" dirty="0"/>
          </a:p>
        </p:txBody>
      </p:sp>
    </p:spTree>
    <p:extLst>
      <p:ext uri="{BB962C8B-B14F-4D97-AF65-F5344CB8AC3E}">
        <p14:creationId xmlns:p14="http://schemas.microsoft.com/office/powerpoint/2010/main" val="354820038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BCDDA4F-CF3A-45F8-BA31-CA59DDEB808B}" type="datetimeFigureOut">
              <a:rPr lang="es-MX" smtClean="0"/>
              <a:t>20/04/2017</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2CCF5737-B56B-4E3C-A889-197C481F5A9F}" type="slidenum">
              <a:rPr lang="es-MX" smtClean="0"/>
              <a:t>‹Nº›</a:t>
            </a:fld>
            <a:endParaRPr lang="es-MX" dirty="0"/>
          </a:p>
        </p:txBody>
      </p:sp>
    </p:spTree>
    <p:extLst>
      <p:ext uri="{BB962C8B-B14F-4D97-AF65-F5344CB8AC3E}">
        <p14:creationId xmlns:p14="http://schemas.microsoft.com/office/powerpoint/2010/main" val="326191080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BCDDA4F-CF3A-45F8-BA31-CA59DDEB808B}" type="datetimeFigureOut">
              <a:rPr lang="es-MX" smtClean="0"/>
              <a:t>20/04/2017</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2CCF5737-B56B-4E3C-A889-197C481F5A9F}" type="slidenum">
              <a:rPr lang="es-MX" smtClean="0"/>
              <a:t>‹Nº›</a:t>
            </a:fld>
            <a:endParaRPr lang="es-MX" dirty="0"/>
          </a:p>
        </p:txBody>
      </p:sp>
    </p:spTree>
    <p:extLst>
      <p:ext uri="{BB962C8B-B14F-4D97-AF65-F5344CB8AC3E}">
        <p14:creationId xmlns:p14="http://schemas.microsoft.com/office/powerpoint/2010/main" val="299628309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CBCDDA4F-CF3A-45F8-BA31-CA59DDEB808B}" type="datetimeFigureOut">
              <a:rPr lang="es-MX" smtClean="0"/>
              <a:t>20/04/2017</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2CCF5737-B56B-4E3C-A889-197C481F5A9F}" type="slidenum">
              <a:rPr lang="es-MX" smtClean="0"/>
              <a:t>‹Nº›</a:t>
            </a:fld>
            <a:endParaRPr lang="es-MX" dirty="0"/>
          </a:p>
        </p:txBody>
      </p:sp>
    </p:spTree>
    <p:extLst>
      <p:ext uri="{BB962C8B-B14F-4D97-AF65-F5344CB8AC3E}">
        <p14:creationId xmlns:p14="http://schemas.microsoft.com/office/powerpoint/2010/main" val="257310407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BCDDA4F-CF3A-45F8-BA31-CA59DDEB808B}" type="datetimeFigureOut">
              <a:rPr lang="es-MX" smtClean="0"/>
              <a:t>20/04/2017</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2CCF5737-B56B-4E3C-A889-197C481F5A9F}" type="slidenum">
              <a:rPr lang="es-MX" smtClean="0"/>
              <a:t>‹Nº›</a:t>
            </a:fld>
            <a:endParaRPr lang="es-MX" dirty="0"/>
          </a:p>
        </p:txBody>
      </p:sp>
    </p:spTree>
    <p:extLst>
      <p:ext uri="{BB962C8B-B14F-4D97-AF65-F5344CB8AC3E}">
        <p14:creationId xmlns:p14="http://schemas.microsoft.com/office/powerpoint/2010/main" val="421943614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BCDDA4F-CF3A-45F8-BA31-CA59DDEB808B}" type="datetimeFigureOut">
              <a:rPr lang="es-MX" smtClean="0"/>
              <a:t>20/04/2017</a:t>
            </a:fld>
            <a:endParaRPr lang="es-MX" dirty="0"/>
          </a:p>
        </p:txBody>
      </p:sp>
      <p:sp>
        <p:nvSpPr>
          <p:cNvPr id="8" name="Footer Placeholder 7"/>
          <p:cNvSpPr>
            <a:spLocks noGrp="1"/>
          </p:cNvSpPr>
          <p:nvPr>
            <p:ph type="ftr" sz="quarter" idx="11"/>
          </p:nvPr>
        </p:nvSpPr>
        <p:spPr/>
        <p:txBody>
          <a:bodyPr/>
          <a:lstStyle/>
          <a:p>
            <a:endParaRPr lang="es-MX" dirty="0"/>
          </a:p>
        </p:txBody>
      </p:sp>
      <p:sp>
        <p:nvSpPr>
          <p:cNvPr id="9" name="Slide Number Placeholder 8"/>
          <p:cNvSpPr>
            <a:spLocks noGrp="1"/>
          </p:cNvSpPr>
          <p:nvPr>
            <p:ph type="sldNum" sz="quarter" idx="12"/>
          </p:nvPr>
        </p:nvSpPr>
        <p:spPr/>
        <p:txBody>
          <a:bodyPr/>
          <a:lstStyle/>
          <a:p>
            <a:fld id="{2CCF5737-B56B-4E3C-A889-197C481F5A9F}" type="slidenum">
              <a:rPr lang="es-MX" smtClean="0"/>
              <a:t>‹Nº›</a:t>
            </a:fld>
            <a:endParaRPr lang="es-MX" dirty="0"/>
          </a:p>
        </p:txBody>
      </p:sp>
    </p:spTree>
    <p:extLst>
      <p:ext uri="{BB962C8B-B14F-4D97-AF65-F5344CB8AC3E}">
        <p14:creationId xmlns:p14="http://schemas.microsoft.com/office/powerpoint/2010/main" val="268671502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BCDDA4F-CF3A-45F8-BA31-CA59DDEB808B}" type="datetimeFigureOut">
              <a:rPr lang="es-MX" smtClean="0"/>
              <a:t>20/04/2017</a:t>
            </a:fld>
            <a:endParaRPr lang="es-MX" dirty="0"/>
          </a:p>
        </p:txBody>
      </p:sp>
      <p:sp>
        <p:nvSpPr>
          <p:cNvPr id="4" name="Footer Placeholder 3"/>
          <p:cNvSpPr>
            <a:spLocks noGrp="1"/>
          </p:cNvSpPr>
          <p:nvPr>
            <p:ph type="ftr" sz="quarter" idx="11"/>
          </p:nvPr>
        </p:nvSpPr>
        <p:spPr/>
        <p:txBody>
          <a:bodyPr/>
          <a:lstStyle/>
          <a:p>
            <a:endParaRPr lang="es-MX" dirty="0"/>
          </a:p>
        </p:txBody>
      </p:sp>
      <p:sp>
        <p:nvSpPr>
          <p:cNvPr id="5" name="Slide Number Placeholder 4"/>
          <p:cNvSpPr>
            <a:spLocks noGrp="1"/>
          </p:cNvSpPr>
          <p:nvPr>
            <p:ph type="sldNum" sz="quarter" idx="12"/>
          </p:nvPr>
        </p:nvSpPr>
        <p:spPr/>
        <p:txBody>
          <a:bodyPr/>
          <a:lstStyle/>
          <a:p>
            <a:fld id="{2CCF5737-B56B-4E3C-A889-197C481F5A9F}" type="slidenum">
              <a:rPr lang="es-MX" smtClean="0"/>
              <a:t>‹Nº›</a:t>
            </a:fld>
            <a:endParaRPr lang="es-MX" dirty="0"/>
          </a:p>
        </p:txBody>
      </p:sp>
    </p:spTree>
    <p:extLst>
      <p:ext uri="{BB962C8B-B14F-4D97-AF65-F5344CB8AC3E}">
        <p14:creationId xmlns:p14="http://schemas.microsoft.com/office/powerpoint/2010/main" val="65137355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CDDA4F-CF3A-45F8-BA31-CA59DDEB808B}" type="datetimeFigureOut">
              <a:rPr lang="es-MX" smtClean="0"/>
              <a:t>20/04/2017</a:t>
            </a:fld>
            <a:endParaRPr lang="es-MX" dirty="0"/>
          </a:p>
        </p:txBody>
      </p:sp>
      <p:sp>
        <p:nvSpPr>
          <p:cNvPr id="3" name="Footer Placeholder 2"/>
          <p:cNvSpPr>
            <a:spLocks noGrp="1"/>
          </p:cNvSpPr>
          <p:nvPr>
            <p:ph type="ftr" sz="quarter" idx="11"/>
          </p:nvPr>
        </p:nvSpPr>
        <p:spPr/>
        <p:txBody>
          <a:bodyPr/>
          <a:lstStyle/>
          <a:p>
            <a:endParaRPr lang="es-MX" dirty="0"/>
          </a:p>
        </p:txBody>
      </p:sp>
      <p:sp>
        <p:nvSpPr>
          <p:cNvPr id="4" name="Slide Number Placeholder 3"/>
          <p:cNvSpPr>
            <a:spLocks noGrp="1"/>
          </p:cNvSpPr>
          <p:nvPr>
            <p:ph type="sldNum" sz="quarter" idx="12"/>
          </p:nvPr>
        </p:nvSpPr>
        <p:spPr/>
        <p:txBody>
          <a:bodyPr/>
          <a:lstStyle/>
          <a:p>
            <a:fld id="{2CCF5737-B56B-4E3C-A889-197C481F5A9F}" type="slidenum">
              <a:rPr lang="es-MX" smtClean="0"/>
              <a:t>‹Nº›</a:t>
            </a:fld>
            <a:endParaRPr lang="es-MX" dirty="0"/>
          </a:p>
        </p:txBody>
      </p:sp>
    </p:spTree>
    <p:extLst>
      <p:ext uri="{BB962C8B-B14F-4D97-AF65-F5344CB8AC3E}">
        <p14:creationId xmlns:p14="http://schemas.microsoft.com/office/powerpoint/2010/main" val="299745170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CBCDDA4F-CF3A-45F8-BA31-CA59DDEB808B}" type="datetimeFigureOut">
              <a:rPr lang="es-MX" smtClean="0"/>
              <a:t>20/04/2017</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2CCF5737-B56B-4E3C-A889-197C481F5A9F}" type="slidenum">
              <a:rPr lang="es-MX" smtClean="0"/>
              <a:t>‹Nº›</a:t>
            </a:fld>
            <a:endParaRPr lang="es-MX" dirty="0"/>
          </a:p>
        </p:txBody>
      </p:sp>
    </p:spTree>
    <p:extLst>
      <p:ext uri="{BB962C8B-B14F-4D97-AF65-F5344CB8AC3E}">
        <p14:creationId xmlns:p14="http://schemas.microsoft.com/office/powerpoint/2010/main" val="194703971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CBCDDA4F-CF3A-45F8-BA31-CA59DDEB808B}" type="datetimeFigureOut">
              <a:rPr lang="es-MX" smtClean="0"/>
              <a:t>20/04/2017</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2CCF5737-B56B-4E3C-A889-197C481F5A9F}" type="slidenum">
              <a:rPr lang="es-MX" smtClean="0"/>
              <a:t>‹Nº›</a:t>
            </a:fld>
            <a:endParaRPr lang="es-MX" dirty="0"/>
          </a:p>
        </p:txBody>
      </p:sp>
    </p:spTree>
    <p:extLst>
      <p:ext uri="{BB962C8B-B14F-4D97-AF65-F5344CB8AC3E}">
        <p14:creationId xmlns:p14="http://schemas.microsoft.com/office/powerpoint/2010/main" val="134728068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cxnSp>
          <p:nvCxnSpPr>
            <p:cNvPr id="7" name="Straight Connector 6"/>
            <p:cNvCxnSpPr/>
            <p:nvPr/>
          </p:nvCxnSpPr>
          <p:spPr>
            <a:xfrm flipV="1">
              <a:off x="5130830" y="4175605"/>
              <a:ext cx="4022475" cy="2682396"/>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BCDDA4F-CF3A-45F8-BA31-CA59DDEB808B}" type="datetimeFigureOut">
              <a:rPr lang="es-MX" smtClean="0"/>
              <a:t>20/04/2017</a:t>
            </a:fld>
            <a:endParaRPr lang="es-MX"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MX"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2CCF5737-B56B-4E3C-A889-197C481F5A9F}" type="slidenum">
              <a:rPr lang="es-MX" smtClean="0"/>
              <a:t>‹Nº›</a:t>
            </a:fld>
            <a:endParaRPr lang="es-MX" dirty="0"/>
          </a:p>
        </p:txBody>
      </p:sp>
    </p:spTree>
    <p:extLst>
      <p:ext uri="{BB962C8B-B14F-4D97-AF65-F5344CB8AC3E}">
        <p14:creationId xmlns:p14="http://schemas.microsoft.com/office/powerpoint/2010/main" val="2035650507"/>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1.jpeg"/><Relationship Id="rId7"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g"/></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1" y="5877272"/>
            <a:ext cx="2371651" cy="726054"/>
          </a:xfrm>
          <a:prstGeom prst="rect">
            <a:avLst/>
          </a:prstGeom>
        </p:spPr>
      </p:pic>
      <p:pic>
        <p:nvPicPr>
          <p:cNvPr id="20" name="Imagen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2492896"/>
            <a:ext cx="5143401" cy="1717781"/>
          </a:xfrm>
          <a:prstGeom prst="rect">
            <a:avLst/>
          </a:prstGeom>
        </p:spPr>
      </p:pic>
      <p:pic>
        <p:nvPicPr>
          <p:cNvPr id="21" name="Imagen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200" y="2492896"/>
            <a:ext cx="1562264" cy="1573765"/>
          </a:xfrm>
          <a:prstGeom prst="rect">
            <a:avLst/>
          </a:prstGeom>
        </p:spPr>
      </p:pic>
    </p:spTree>
    <p:extLst>
      <p:ext uri="{BB962C8B-B14F-4D97-AF65-F5344CB8AC3E}">
        <p14:creationId xmlns:p14="http://schemas.microsoft.com/office/powerpoint/2010/main" val="4125850452"/>
      </p:ext>
    </p:extLst>
  </p:cSld>
  <p:clrMapOvr>
    <a:masterClrMapping/>
  </p:clrMapOvr>
  <mc:AlternateContent xmlns:mc="http://schemas.openxmlformats.org/markup-compatibility/2006" xmlns:p14="http://schemas.microsoft.com/office/powerpoint/2010/main">
    <mc:Choice Requires="p14">
      <p:transition spd="slow" p14:dur="1200" advClick="0" advTm="6000">
        <p14:prism/>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6 Proceso alternativo"/>
          <p:cNvSpPr/>
          <p:nvPr/>
        </p:nvSpPr>
        <p:spPr>
          <a:xfrm>
            <a:off x="1331640" y="332656"/>
            <a:ext cx="6357982" cy="1285884"/>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sz="3200" dirty="0"/>
              <a:t>INSTITUCIONES QUE REGULAN EL PROCESO ELECTORAL FEDERAL</a:t>
            </a: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1988840"/>
            <a:ext cx="1599800" cy="864096"/>
          </a:xfrm>
          <a:prstGeom prst="rect">
            <a:avLst/>
          </a:prstGeom>
        </p:spPr>
      </p:pic>
      <p:sp>
        <p:nvSpPr>
          <p:cNvPr id="9" name="CuadroTexto 8"/>
          <p:cNvSpPr txBox="1"/>
          <p:nvPr/>
        </p:nvSpPr>
        <p:spPr>
          <a:xfrm>
            <a:off x="2627784" y="1988840"/>
            <a:ext cx="4536504" cy="646331"/>
          </a:xfrm>
          <a:prstGeom prst="rect">
            <a:avLst/>
          </a:prstGeom>
          <a:noFill/>
        </p:spPr>
        <p:txBody>
          <a:bodyPr wrap="square" rtlCol="0">
            <a:spAutoFit/>
          </a:bodyPr>
          <a:lstStyle/>
          <a:p>
            <a:pPr algn="ctr"/>
            <a:r>
              <a:rPr lang="es-MX" dirty="0"/>
              <a:t>RESPONSABLE DE LA </a:t>
            </a:r>
            <a:r>
              <a:rPr lang="es-MX"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empus Sans ITC" panose="04020404030D07020202" pitchFamily="82" charset="0"/>
              </a:rPr>
              <a:t>ORGANIZACIÓN</a:t>
            </a:r>
            <a:r>
              <a:rPr lang="es-MX"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s-MX" dirty="0"/>
              <a:t>DE LAS ELECCIONES</a:t>
            </a:r>
          </a:p>
        </p:txBody>
      </p:sp>
      <p:pic>
        <p:nvPicPr>
          <p:cNvPr id="10" name="Picture 9" descr="C:\Users\Paty\Pictures\t.e.PJF.jpg"/>
          <p:cNvPicPr>
            <a:picLocks noChangeAspect="1" noChangeArrowheads="1"/>
          </p:cNvPicPr>
          <p:nvPr/>
        </p:nvPicPr>
        <p:blipFill>
          <a:blip r:embed="rId3" cstate="print"/>
          <a:srcRect/>
          <a:stretch>
            <a:fillRect/>
          </a:stretch>
        </p:blipFill>
        <p:spPr bwMode="auto">
          <a:xfrm>
            <a:off x="799646" y="4641981"/>
            <a:ext cx="1625628" cy="834802"/>
          </a:xfrm>
          <a:prstGeom prst="rect">
            <a:avLst/>
          </a:prstGeom>
          <a:noFill/>
          <a:ln w="9525">
            <a:noFill/>
            <a:miter lim="800000"/>
            <a:headEnd/>
            <a:tailEnd/>
          </a:ln>
        </p:spPr>
      </p:pic>
      <p:sp>
        <p:nvSpPr>
          <p:cNvPr id="11" name="CuadroTexto 10"/>
          <p:cNvSpPr txBox="1"/>
          <p:nvPr/>
        </p:nvSpPr>
        <p:spPr>
          <a:xfrm>
            <a:off x="2613098" y="4807672"/>
            <a:ext cx="5245410" cy="369332"/>
          </a:xfrm>
          <a:prstGeom prst="rect">
            <a:avLst/>
          </a:prstGeom>
          <a:noFill/>
        </p:spPr>
        <p:txBody>
          <a:bodyPr wrap="none" rtlCol="0">
            <a:spAutoFit/>
          </a:bodyPr>
          <a:lstStyle/>
          <a:p>
            <a:r>
              <a:rPr lang="es-MX" dirty="0"/>
              <a:t>RESPONSABLES DE LA </a:t>
            </a:r>
            <a:r>
              <a:rPr lang="es-MX"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empus Sans ITC" panose="04020404030D07020202" pitchFamily="82" charset="0"/>
              </a:rPr>
              <a:t>IMPARTICIÓN DE JUSTICIA</a:t>
            </a:r>
            <a:endParaRPr lang="es-MX"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empus Sans ITC" panose="04020404030D07020202" pitchFamily="82" charset="0"/>
            </a:endParaRPr>
          </a:p>
        </p:txBody>
      </p:sp>
      <p:pic>
        <p:nvPicPr>
          <p:cNvPr id="12" name="Picture 2" descr="C:\Documents and Settings\issac.sanroman\Mis documentos\SUBDIRECCION DE COLABORACION\LOGO FEPADE\FEPADE FORMATO-JPG.JPG"/>
          <p:cNvPicPr>
            <a:picLocks noChangeAspect="1" noChangeArrowheads="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blip>
          <a:srcRect/>
          <a:stretch>
            <a:fillRect/>
          </a:stretch>
        </p:blipFill>
        <p:spPr bwMode="auto">
          <a:xfrm>
            <a:off x="610418" y="3419551"/>
            <a:ext cx="2170617" cy="720393"/>
          </a:xfrm>
          <a:prstGeom prst="rect">
            <a:avLst/>
          </a:prstGeom>
          <a:noFill/>
          <a:ln>
            <a:noFill/>
          </a:ln>
          <a:effectLst>
            <a:outerShdw blurRad="50800" dist="50800" dir="5400000" algn="ctr" rotWithShape="0">
              <a:srgbClr val="000000">
                <a:alpha val="65000"/>
              </a:srgbClr>
            </a:outerShdw>
          </a:effectLst>
        </p:spPr>
      </p:pic>
      <p:sp>
        <p:nvSpPr>
          <p:cNvPr id="14" name="CuadroTexto 13"/>
          <p:cNvSpPr txBox="1"/>
          <p:nvPr/>
        </p:nvSpPr>
        <p:spPr>
          <a:xfrm>
            <a:off x="3059832" y="3487565"/>
            <a:ext cx="4990469" cy="369332"/>
          </a:xfrm>
          <a:prstGeom prst="rect">
            <a:avLst/>
          </a:prstGeom>
          <a:noFill/>
        </p:spPr>
        <p:txBody>
          <a:bodyPr wrap="none" rtlCol="0">
            <a:spAutoFit/>
          </a:bodyPr>
          <a:lstStyle/>
          <a:p>
            <a:r>
              <a:rPr lang="es-MX" dirty="0"/>
              <a:t>RESPONSABLE DE </a:t>
            </a:r>
            <a:r>
              <a:rPr lang="es-MX"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empus Sans ITC" panose="04020404030D07020202" pitchFamily="82" charset="0"/>
              </a:rPr>
              <a:t>PROCURACIÓN DE JUSTICIA</a:t>
            </a:r>
          </a:p>
        </p:txBody>
      </p:sp>
    </p:spTree>
    <p:extLst>
      <p:ext uri="{BB962C8B-B14F-4D97-AF65-F5344CB8AC3E}">
        <p14:creationId xmlns:p14="http://schemas.microsoft.com/office/powerpoint/2010/main" val="198827184"/>
      </p:ext>
    </p:extLst>
  </p:cSld>
  <p:clrMapOvr>
    <a:masterClrMapping/>
  </p:clrMapOvr>
  <mc:AlternateContent xmlns:mc="http://schemas.openxmlformats.org/markup-compatibility/2006" xmlns:p14="http://schemas.microsoft.com/office/powerpoint/2010/main">
    <mc:Choice Requires="p14">
      <p:transition spd="slow" p14:dur="1400" advClick="0" advTm="24000">
        <p14:ripple/>
      </p:transition>
    </mc:Choice>
    <mc:Fallback xmlns="">
      <p:transition spd="slow" advClick="0" advTm="2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3000"/>
                            </p:stCondLst>
                            <p:childTnLst>
                              <p:par>
                                <p:cTn id="14" presetID="2" presetClass="entr" presetSubtype="4"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4000"/>
                            </p:stCondLst>
                            <p:childTnLst>
                              <p:par>
                                <p:cTn id="19" presetID="2" presetClass="entr" presetSubtype="4" fill="hold" nodeType="afterEffect">
                                  <p:stCondLst>
                                    <p:cond delay="25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par>
                          <p:cTn id="23" fill="hold">
                            <p:stCondLst>
                              <p:cond delay="4750"/>
                            </p:stCondLst>
                            <p:childTnLst>
                              <p:par>
                                <p:cTn id="24" presetID="2" presetClass="entr" presetSubtype="4" fill="hold" grpId="0" nodeType="afterEffect">
                                  <p:stCondLst>
                                    <p:cond delay="50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par>
                          <p:cTn id="28" fill="hold">
                            <p:stCondLst>
                              <p:cond delay="5750"/>
                            </p:stCondLst>
                            <p:childTnLst>
                              <p:par>
                                <p:cTn id="29" presetID="2" presetClass="entr" presetSubtype="4" fill="hold" nodeType="afterEffect">
                                  <p:stCondLst>
                                    <p:cond delay="5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par>
                          <p:cTn id="33" fill="hold">
                            <p:stCondLst>
                              <p:cond delay="6750"/>
                            </p:stCondLst>
                            <p:childTnLst>
                              <p:par>
                                <p:cTn id="34" presetID="2" presetClass="entr" presetSubtype="4" fill="hold" grpId="0" nodeType="afterEffect">
                                  <p:stCondLst>
                                    <p:cond delay="50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1"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6 Proceso alternativo"/>
          <p:cNvSpPr/>
          <p:nvPr/>
        </p:nvSpPr>
        <p:spPr>
          <a:xfrm>
            <a:off x="1331640" y="332656"/>
            <a:ext cx="6357982" cy="1285884"/>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s-MX" sz="3200" dirty="0"/>
              <a:t>INSTITUCIONES QUE REGULAN EL PROCESO ELECTORAL LOCAL</a:t>
            </a:r>
          </a:p>
        </p:txBody>
      </p:sp>
      <p:sp>
        <p:nvSpPr>
          <p:cNvPr id="8" name="CuadroTexto 7"/>
          <p:cNvSpPr txBox="1"/>
          <p:nvPr/>
        </p:nvSpPr>
        <p:spPr>
          <a:xfrm>
            <a:off x="2926990" y="2456864"/>
            <a:ext cx="4536504" cy="646331"/>
          </a:xfrm>
          <a:prstGeom prst="rect">
            <a:avLst/>
          </a:prstGeom>
          <a:noFill/>
        </p:spPr>
        <p:txBody>
          <a:bodyPr wrap="square" rtlCol="0">
            <a:spAutoFit/>
          </a:bodyPr>
          <a:lstStyle/>
          <a:p>
            <a:pPr algn="ctr"/>
            <a:r>
              <a:rPr lang="es-MX" dirty="0"/>
              <a:t>RESPONSABLE DE LA </a:t>
            </a:r>
            <a:r>
              <a:rPr lang="es-MX"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empus Sans ITC" panose="04020404030D07020202" pitchFamily="82" charset="0"/>
              </a:rPr>
              <a:t>ORGANIZACIÓN</a:t>
            </a:r>
            <a:r>
              <a:rPr lang="es-MX"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s-MX" dirty="0"/>
              <a:t>DE LAS ELECCIONES</a:t>
            </a:r>
          </a:p>
        </p:txBody>
      </p:sp>
      <p:sp>
        <p:nvSpPr>
          <p:cNvPr id="9" name="CuadroTexto 8"/>
          <p:cNvSpPr txBox="1"/>
          <p:nvPr/>
        </p:nvSpPr>
        <p:spPr>
          <a:xfrm>
            <a:off x="2926990" y="3759483"/>
            <a:ext cx="4990469" cy="369332"/>
          </a:xfrm>
          <a:prstGeom prst="rect">
            <a:avLst/>
          </a:prstGeom>
          <a:noFill/>
        </p:spPr>
        <p:txBody>
          <a:bodyPr wrap="none" rtlCol="0">
            <a:spAutoFit/>
          </a:bodyPr>
          <a:lstStyle/>
          <a:p>
            <a:r>
              <a:rPr lang="es-MX" dirty="0"/>
              <a:t>RESPONSABLE DE </a:t>
            </a:r>
            <a:r>
              <a:rPr lang="es-MX"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empus Sans ITC" panose="04020404030D07020202" pitchFamily="82" charset="0"/>
              </a:rPr>
              <a:t>PROCURACIÓN DE JUSTICIA</a:t>
            </a:r>
          </a:p>
        </p:txBody>
      </p:sp>
      <p:sp>
        <p:nvSpPr>
          <p:cNvPr id="10" name="CuadroTexto 9"/>
          <p:cNvSpPr txBox="1"/>
          <p:nvPr/>
        </p:nvSpPr>
        <p:spPr>
          <a:xfrm>
            <a:off x="2926990" y="5153120"/>
            <a:ext cx="5245410" cy="369332"/>
          </a:xfrm>
          <a:prstGeom prst="rect">
            <a:avLst/>
          </a:prstGeom>
          <a:noFill/>
        </p:spPr>
        <p:txBody>
          <a:bodyPr wrap="none" rtlCol="0">
            <a:spAutoFit/>
          </a:bodyPr>
          <a:lstStyle/>
          <a:p>
            <a:r>
              <a:rPr lang="es-MX" dirty="0"/>
              <a:t>RESPONSABLES DE LA </a:t>
            </a:r>
            <a:r>
              <a:rPr lang="es-MX"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empus Sans ITC" panose="04020404030D07020202" pitchFamily="82" charset="0"/>
              </a:rPr>
              <a:t>IMPARTICIÓN DE JUSTICIA</a:t>
            </a:r>
            <a:endParaRPr lang="es-MX"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empus Sans ITC" panose="04020404030D07020202" pitchFamily="82" charset="0"/>
            </a:endParaRPr>
          </a:p>
        </p:txBody>
      </p:sp>
      <p:pic>
        <p:nvPicPr>
          <p:cNvPr id="11" name="Imagen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730" y="2026228"/>
            <a:ext cx="1526839" cy="10769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4804341"/>
            <a:ext cx="1575714" cy="9850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2" descr="C:\Documents and Settings\issac.sanroman\Mis documentos\SUBDIRECCION DE COLABORACION\LOGO FEPADE\FEPADE FORMATO-JPG.JPG"/>
          <p:cNvPicPr>
            <a:picLocks noChangeAspect="1" noChangeArrowheads="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blip>
          <a:srcRect/>
          <a:stretch>
            <a:fillRect/>
          </a:stretch>
        </p:blipFill>
        <p:spPr bwMode="auto">
          <a:xfrm>
            <a:off x="587469" y="3583952"/>
            <a:ext cx="2170617" cy="7203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428741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2" presetClass="entr" presetSubtype="4"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3000"/>
                            </p:stCondLst>
                            <p:childTnLst>
                              <p:par>
                                <p:cTn id="14" presetID="2" presetClass="entr" presetSubtype="4"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4000"/>
                            </p:stCondLst>
                            <p:childTnLst>
                              <p:par>
                                <p:cTn id="19" presetID="2" presetClass="entr" presetSubtype="4" fill="hold" grpId="0" nodeType="afterEffect">
                                  <p:stCondLst>
                                    <p:cond delay="50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5000"/>
                            </p:stCondLst>
                            <p:childTnLst>
                              <p:par>
                                <p:cTn id="24" presetID="2" presetClass="entr" presetSubtype="4" fill="hold" nodeType="afterEffect">
                                  <p:stCondLst>
                                    <p:cond delay="25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childTnLst>
                          </p:cTn>
                        </p:par>
                        <p:par>
                          <p:cTn id="28" fill="hold">
                            <p:stCondLst>
                              <p:cond delay="5750"/>
                            </p:stCondLst>
                            <p:childTnLst>
                              <p:par>
                                <p:cTn id="29" presetID="2" presetClass="entr" presetSubtype="4"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par>
                          <p:cTn id="33" fill="hold">
                            <p:stCondLst>
                              <p:cond delay="6250"/>
                            </p:stCondLst>
                            <p:childTnLst>
                              <p:par>
                                <p:cTn id="34" presetID="2" presetClass="entr" presetSubtype="4"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redondeado 13"/>
          <p:cNvSpPr/>
          <p:nvPr/>
        </p:nvSpPr>
        <p:spPr>
          <a:xfrm>
            <a:off x="467544" y="1628800"/>
            <a:ext cx="7992888" cy="4824536"/>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es-ES" dirty="0">
              <a:solidFill>
                <a:prstClr val="white">
                  <a:lumMod val="95000"/>
                  <a:lumOff val="5000"/>
                </a:prstClr>
              </a:solidFill>
            </a:endParaRPr>
          </a:p>
          <a:p>
            <a:pPr algn="just"/>
            <a:r>
              <a:rPr lang="es-ES" dirty="0" smtClean="0">
                <a:solidFill>
                  <a:schemeClr val="bg1"/>
                </a:solidFill>
              </a:rPr>
              <a:t>-</a:t>
            </a:r>
            <a:r>
              <a:rPr lang="es-ES" sz="2400" dirty="0" smtClean="0">
                <a:solidFill>
                  <a:schemeClr val="tx1"/>
                </a:solidFill>
                <a:latin typeface="Arial" panose="020B0604020202020204" pitchFamily="34" charset="0"/>
                <a:cs typeface="Arial" panose="020B0604020202020204" pitchFamily="34" charset="0"/>
              </a:rPr>
              <a:t>DELITOS FEDERALES: Que atenten contra la seguridad nacional. </a:t>
            </a:r>
          </a:p>
          <a:p>
            <a:pPr algn="just"/>
            <a:endParaRPr lang="es-ES" sz="2400" dirty="0" smtClean="0">
              <a:solidFill>
                <a:schemeClr val="tx1"/>
              </a:solidFill>
              <a:latin typeface="Arial" panose="020B0604020202020204" pitchFamily="34" charset="0"/>
              <a:cs typeface="Arial" panose="020B0604020202020204" pitchFamily="34" charset="0"/>
            </a:endParaRPr>
          </a:p>
          <a:p>
            <a:pPr algn="just"/>
            <a:r>
              <a:rPr lang="es-ES" sz="2400" dirty="0" smtClean="0">
                <a:solidFill>
                  <a:schemeClr val="tx1"/>
                </a:solidFill>
                <a:latin typeface="Arial" panose="020B0604020202020204" pitchFamily="34" charset="0"/>
                <a:cs typeface="Arial" panose="020B0604020202020204" pitchFamily="34" charset="0"/>
              </a:rPr>
              <a:t>*    INE </a:t>
            </a:r>
            <a:r>
              <a:rPr lang="es-ES" sz="2400" dirty="0">
                <a:solidFill>
                  <a:schemeClr val="tx1"/>
                </a:solidFill>
                <a:latin typeface="Arial" panose="020B0604020202020204" pitchFamily="34" charset="0"/>
                <a:cs typeface="Arial" panose="020B0604020202020204" pitchFamily="34" charset="0"/>
              </a:rPr>
              <a:t>organice la elección</a:t>
            </a:r>
          </a:p>
          <a:p>
            <a:pPr algn="just"/>
            <a:r>
              <a:rPr lang="es-ES" sz="2400" dirty="0" smtClean="0">
                <a:solidFill>
                  <a:schemeClr val="tx1"/>
                </a:solidFill>
                <a:latin typeface="Arial" panose="020B0604020202020204" pitchFamily="34" charset="0"/>
                <a:cs typeface="Arial" panose="020B0604020202020204" pitchFamily="34" charset="0"/>
              </a:rPr>
              <a:t>*   Delitos </a:t>
            </a:r>
            <a:r>
              <a:rPr lang="es-ES" sz="2400" dirty="0">
                <a:solidFill>
                  <a:schemeClr val="tx1"/>
                </a:solidFill>
                <a:latin typeface="Arial" panose="020B0604020202020204" pitchFamily="34" charset="0"/>
                <a:cs typeface="Arial" panose="020B0604020202020204" pitchFamily="34" charset="0"/>
              </a:rPr>
              <a:t>cometidos en el extranjero con efectos en el territorio </a:t>
            </a:r>
            <a:r>
              <a:rPr lang="es-ES" sz="2400" dirty="0" smtClean="0">
                <a:solidFill>
                  <a:schemeClr val="tx1"/>
                </a:solidFill>
                <a:latin typeface="Arial" panose="020B0604020202020204" pitchFamily="34" charset="0"/>
                <a:cs typeface="Arial" panose="020B0604020202020204" pitchFamily="34" charset="0"/>
              </a:rPr>
              <a:t>Nacional.</a:t>
            </a:r>
          </a:p>
          <a:p>
            <a:pPr algn="just"/>
            <a:r>
              <a:rPr lang="es-ES" sz="2400" dirty="0" smtClean="0">
                <a:solidFill>
                  <a:schemeClr val="tx1"/>
                </a:solidFill>
                <a:latin typeface="Arial" panose="020B0604020202020204" pitchFamily="34" charset="0"/>
                <a:cs typeface="Arial" panose="020B0604020202020204" pitchFamily="34" charset="0"/>
              </a:rPr>
              <a:t>*    Estén Recursos Federales Relacionados</a:t>
            </a:r>
          </a:p>
          <a:p>
            <a:pPr algn="just"/>
            <a:r>
              <a:rPr lang="es-ES" sz="2400" dirty="0" smtClean="0">
                <a:solidFill>
                  <a:schemeClr val="tx1"/>
                </a:solidFill>
                <a:latin typeface="Arial" panose="020B0604020202020204" pitchFamily="34" charset="0"/>
                <a:cs typeface="Arial" panose="020B0604020202020204" pitchFamily="34" charset="0"/>
              </a:rPr>
              <a:t>*    Estén Servidores Públicos.</a:t>
            </a:r>
          </a:p>
          <a:p>
            <a:pPr algn="just"/>
            <a:r>
              <a:rPr lang="es-ES" sz="2400" dirty="0" smtClean="0">
                <a:solidFill>
                  <a:schemeClr val="tx1"/>
                </a:solidFill>
                <a:latin typeface="Arial" panose="020B0604020202020204" pitchFamily="34" charset="0"/>
                <a:cs typeface="Arial" panose="020B0604020202020204" pitchFamily="34" charset="0"/>
              </a:rPr>
              <a:t>*    Alteración del Registro Federal de Electores.</a:t>
            </a:r>
          </a:p>
          <a:p>
            <a:pPr algn="just"/>
            <a:r>
              <a:rPr lang="es-ES" sz="2400" dirty="0" smtClean="0">
                <a:solidFill>
                  <a:schemeClr val="tx1"/>
                </a:solidFill>
                <a:latin typeface="Arial" panose="020B0604020202020204" pitchFamily="34" charset="0"/>
                <a:cs typeface="Arial" panose="020B0604020202020204" pitchFamily="34" charset="0"/>
              </a:rPr>
              <a:t>* Elecciones de Presidente de la República, Senadores y Diputados Federales.</a:t>
            </a:r>
            <a:endParaRPr lang="es-ES" sz="2400" dirty="0">
              <a:solidFill>
                <a:schemeClr val="tx1"/>
              </a:solidFill>
              <a:latin typeface="Arial" panose="020B0604020202020204" pitchFamily="34" charset="0"/>
              <a:cs typeface="Arial" panose="020B0604020202020204" pitchFamily="34" charset="0"/>
            </a:endParaRPr>
          </a:p>
          <a:p>
            <a:pPr algn="just"/>
            <a:endParaRPr lang="es-MX" sz="2400" dirty="0">
              <a:solidFill>
                <a:schemeClr val="tx1"/>
              </a:solidFill>
              <a:latin typeface="Arial" panose="020B0604020202020204" pitchFamily="34" charset="0"/>
              <a:cs typeface="Arial" panose="020B0604020202020204" pitchFamily="34" charset="0"/>
            </a:endParaRPr>
          </a:p>
        </p:txBody>
      </p:sp>
      <p:sp>
        <p:nvSpPr>
          <p:cNvPr id="7" name="Rectángulo 6"/>
          <p:cNvSpPr/>
          <p:nvPr/>
        </p:nvSpPr>
        <p:spPr>
          <a:xfrm>
            <a:off x="1403648" y="692696"/>
            <a:ext cx="6012129" cy="648072"/>
          </a:xfrm>
          <a:prstGeom prst="rect">
            <a:avLst/>
          </a:prstGeom>
        </p:spPr>
        <p:style>
          <a:lnRef idx="0">
            <a:schemeClr val="accent2"/>
          </a:lnRef>
          <a:fillRef idx="3">
            <a:schemeClr val="accent2"/>
          </a:fillRef>
          <a:effectRef idx="3">
            <a:schemeClr val="accent2"/>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s-MX" sz="3200" dirty="0" smtClean="0">
                <a:ln w="0"/>
                <a:solidFill>
                  <a:schemeClr val="tx1"/>
                </a:solidFill>
                <a:effectLst>
                  <a:outerShdw blurRad="38100" dist="19050" dir="2700000" algn="tl" rotWithShape="0">
                    <a:schemeClr val="dk1">
                      <a:alpha val="40000"/>
                    </a:schemeClr>
                  </a:outerShdw>
                </a:effectLst>
                <a:latin typeface="Calibri" pitchFamily="34" charset="0"/>
              </a:rPr>
              <a:t>COMPETENCIA DE LA FEPADE</a:t>
            </a:r>
            <a:endParaRPr lang="es-MX" sz="3200" b="0" kern="120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3093491"/>
      </p:ext>
    </p:extLst>
  </p:cSld>
  <p:clrMapOvr>
    <a:masterClrMapping/>
  </p:clrMapOvr>
  <mc:AlternateContent xmlns:mc="http://schemas.openxmlformats.org/markup-compatibility/2006" xmlns:p14="http://schemas.microsoft.com/office/powerpoint/2010/main">
    <mc:Choice Requires="p14">
      <p:transition spd="slow" p14:dur="1400" advClick="0" advTm="20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01226" y="2472021"/>
            <a:ext cx="7740857" cy="646331"/>
          </a:xfrm>
          <a:prstGeom prst="rect">
            <a:avLst/>
          </a:prstGeom>
          <a:noFill/>
        </p:spPr>
        <p:txBody>
          <a:bodyPr wrap="square" rtlCol="0">
            <a:spAutoFit/>
          </a:bodyPr>
          <a:lstStyle/>
          <a:p>
            <a:pPr lvl="0"/>
            <a:r>
              <a:rPr lang="es-MX" dirty="0">
                <a:cs typeface="Times New Roman" pitchFamily="18" charset="0"/>
              </a:rPr>
              <a:t>* </a:t>
            </a:r>
            <a:r>
              <a:rPr lang="es-MX" u="sng" dirty="0">
                <a:cs typeface="Times New Roman" pitchFamily="18" charset="0"/>
              </a:rPr>
              <a:t>Cualquier persona</a:t>
            </a:r>
            <a:r>
              <a:rPr lang="es-MX" dirty="0">
                <a:cs typeface="Times New Roman" pitchFamily="18" charset="0"/>
              </a:rPr>
              <a:t> que conozca de este delito puede acudir ante el agente del Ministerio Público. No es facultad exclusiva del afectado.</a:t>
            </a:r>
            <a:endParaRPr lang="es-MX" dirty="0"/>
          </a:p>
        </p:txBody>
      </p:sp>
      <p:sp>
        <p:nvSpPr>
          <p:cNvPr id="5" name="CuadroTexto 4"/>
          <p:cNvSpPr txBox="1"/>
          <p:nvPr/>
        </p:nvSpPr>
        <p:spPr>
          <a:xfrm>
            <a:off x="503605" y="3368394"/>
            <a:ext cx="7754890" cy="553998"/>
          </a:xfrm>
          <a:prstGeom prst="rect">
            <a:avLst/>
          </a:prstGeom>
          <a:noFill/>
        </p:spPr>
        <p:txBody>
          <a:bodyPr wrap="square" rtlCol="0">
            <a:spAutoFit/>
          </a:bodyPr>
          <a:lstStyle/>
          <a:p>
            <a:pPr lvl="0"/>
            <a:r>
              <a:rPr lang="es-MX" dirty="0">
                <a:cs typeface="Times New Roman" pitchFamily="18" charset="0"/>
              </a:rPr>
              <a:t>*Los delitos electorales se persiguen de </a:t>
            </a:r>
            <a:r>
              <a:rPr lang="es-MX" b="1" u="sng" dirty="0">
                <a:cs typeface="Times New Roman" pitchFamily="18" charset="0"/>
              </a:rPr>
              <a:t>oficio. </a:t>
            </a:r>
            <a:r>
              <a:rPr lang="es-MX" sz="1200" b="1" u="sng" dirty="0">
                <a:cs typeface="Times New Roman" pitchFamily="18" charset="0"/>
              </a:rPr>
              <a:t>(no importa que ya no haya parte acusadora, el acusado recibirá su castigo).</a:t>
            </a:r>
            <a:r>
              <a:rPr lang="es-MX" sz="1200" u="sng" dirty="0">
                <a:cs typeface="Times New Roman" pitchFamily="18" charset="0"/>
              </a:rPr>
              <a:t> </a:t>
            </a:r>
            <a:endParaRPr lang="es-MX" sz="1200" u="sng" dirty="0"/>
          </a:p>
        </p:txBody>
      </p:sp>
      <p:sp>
        <p:nvSpPr>
          <p:cNvPr id="6" name="CuadroTexto 5"/>
          <p:cNvSpPr txBox="1"/>
          <p:nvPr/>
        </p:nvSpPr>
        <p:spPr>
          <a:xfrm>
            <a:off x="517638" y="4172434"/>
            <a:ext cx="7366729" cy="646331"/>
          </a:xfrm>
          <a:prstGeom prst="rect">
            <a:avLst/>
          </a:prstGeom>
          <a:noFill/>
        </p:spPr>
        <p:txBody>
          <a:bodyPr wrap="square" rtlCol="0">
            <a:spAutoFit/>
          </a:bodyPr>
          <a:lstStyle/>
          <a:p>
            <a:pPr lvl="0"/>
            <a:r>
              <a:rPr lang="es-ES" dirty="0">
                <a:cs typeface="Times New Roman" pitchFamily="18" charset="0"/>
              </a:rPr>
              <a:t>*Los delitos electorales no son delitos </a:t>
            </a:r>
            <a:r>
              <a:rPr lang="es-ES" dirty="0" smtClean="0">
                <a:cs typeface="Times New Roman" pitchFamily="18" charset="0"/>
              </a:rPr>
              <a:t>graves</a:t>
            </a:r>
            <a:r>
              <a:rPr lang="es-ES" dirty="0">
                <a:cs typeface="Times New Roman" pitchFamily="18" charset="0"/>
              </a:rPr>
              <a:t> </a:t>
            </a:r>
            <a:r>
              <a:rPr lang="es-ES" dirty="0" smtClean="0">
                <a:cs typeface="Times New Roman" pitchFamily="18" charset="0"/>
              </a:rPr>
              <a:t>(salir bajo fianza, caución).</a:t>
            </a:r>
            <a:endParaRPr lang="es-MX" dirty="0"/>
          </a:p>
        </p:txBody>
      </p:sp>
      <p:sp>
        <p:nvSpPr>
          <p:cNvPr id="8" name="CuadroTexto 7"/>
          <p:cNvSpPr txBox="1"/>
          <p:nvPr/>
        </p:nvSpPr>
        <p:spPr>
          <a:xfrm>
            <a:off x="538808" y="4929956"/>
            <a:ext cx="7345560" cy="923330"/>
          </a:xfrm>
          <a:prstGeom prst="rect">
            <a:avLst/>
          </a:prstGeom>
          <a:noFill/>
        </p:spPr>
        <p:txBody>
          <a:bodyPr wrap="square" rtlCol="0">
            <a:spAutoFit/>
          </a:bodyPr>
          <a:lstStyle/>
          <a:p>
            <a:pPr lvl="0"/>
            <a:r>
              <a:rPr lang="es-ES" dirty="0">
                <a:cs typeface="Times New Roman" pitchFamily="18" charset="0"/>
              </a:rPr>
              <a:t>* El sujeto que lo comete tiene </a:t>
            </a:r>
            <a:r>
              <a:rPr lang="es-ES" dirty="0"/>
              <a:t>conocimiento de su  conducta ilícita y su consecuencia, es decir son delitos DOLOSOS, no hay justificación.</a:t>
            </a:r>
            <a:endParaRPr lang="es-MX" dirty="0"/>
          </a:p>
          <a:p>
            <a:endParaRPr lang="es-MX" dirty="0"/>
          </a:p>
        </p:txBody>
      </p:sp>
      <p:sp>
        <p:nvSpPr>
          <p:cNvPr id="9" name="CuadroTexto 8"/>
          <p:cNvSpPr txBox="1"/>
          <p:nvPr/>
        </p:nvSpPr>
        <p:spPr>
          <a:xfrm>
            <a:off x="568679" y="5853286"/>
            <a:ext cx="6885196" cy="369332"/>
          </a:xfrm>
          <a:prstGeom prst="rect">
            <a:avLst/>
          </a:prstGeom>
          <a:noFill/>
        </p:spPr>
        <p:txBody>
          <a:bodyPr wrap="square" rtlCol="0">
            <a:spAutoFit/>
          </a:bodyPr>
          <a:lstStyle/>
          <a:p>
            <a:pPr lvl="0"/>
            <a:r>
              <a:rPr lang="es-ES" dirty="0" smtClean="0">
                <a:cs typeface="Times New Roman" pitchFamily="18" charset="0"/>
              </a:rPr>
              <a:t>*</a:t>
            </a:r>
            <a:r>
              <a:rPr lang="es-ES" dirty="0">
                <a:cs typeface="Times New Roman" pitchFamily="18" charset="0"/>
              </a:rPr>
              <a:t> </a:t>
            </a:r>
            <a:r>
              <a:rPr lang="es-ES" dirty="0" smtClean="0">
                <a:cs typeface="Times New Roman" pitchFamily="18" charset="0"/>
              </a:rPr>
              <a:t>No tienen fecha de caducidad.</a:t>
            </a:r>
            <a:endParaRPr lang="es-MX" dirty="0"/>
          </a:p>
        </p:txBody>
      </p:sp>
      <p:sp>
        <p:nvSpPr>
          <p:cNvPr id="10" name="Rectángulo 9"/>
          <p:cNvSpPr/>
          <p:nvPr/>
        </p:nvSpPr>
        <p:spPr>
          <a:xfrm>
            <a:off x="1619672" y="583331"/>
            <a:ext cx="6012129" cy="1160340"/>
          </a:xfrm>
          <a:prstGeom prst="rect">
            <a:avLst/>
          </a:prstGeom>
        </p:spPr>
        <p:style>
          <a:lnRef idx="0">
            <a:schemeClr val="accent2"/>
          </a:lnRef>
          <a:fillRef idx="3">
            <a:schemeClr val="accent2"/>
          </a:fillRef>
          <a:effectRef idx="3">
            <a:schemeClr val="accent2"/>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s-MX" sz="3200" dirty="0" smtClean="0">
                <a:ln w="0"/>
                <a:solidFill>
                  <a:schemeClr val="tx1"/>
                </a:solidFill>
                <a:effectLst>
                  <a:outerShdw blurRad="38100" dist="19050" dir="2700000" algn="tl" rotWithShape="0">
                    <a:schemeClr val="dk1">
                      <a:alpha val="40000"/>
                    </a:schemeClr>
                  </a:outerShdw>
                </a:effectLst>
                <a:latin typeface="Calibri" pitchFamily="34" charset="0"/>
              </a:rPr>
              <a:t>CARACTERÍSTICAS DE LOS DELITOS ELECTORALES:</a:t>
            </a:r>
            <a:endParaRPr lang="es-MX" sz="3200" b="0" kern="120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09144531"/>
      </p:ext>
    </p:extLst>
  </p:cSld>
  <p:clrMapOvr>
    <a:masterClrMapping/>
  </p:clrMapOvr>
  <mc:AlternateContent xmlns:mc="http://schemas.openxmlformats.org/markup-compatibility/2006" xmlns:p14="http://schemas.microsoft.com/office/powerpoint/2010/main">
    <mc:Choice Requires="p14">
      <p:transition spd="slow" p14:dur="1400" advClick="0" advTm="2430000">
        <p14:ripple/>
      </p:transition>
    </mc:Choice>
    <mc:Fallback xmlns="">
      <p:transition spd="slow" advClick="0" advTm="2430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71600" y="2420888"/>
            <a:ext cx="7056784" cy="1938992"/>
          </a:xfrm>
          <a:prstGeom prst="rect">
            <a:avLst/>
          </a:prstGeom>
          <a:noFill/>
        </p:spPr>
        <p:txBody>
          <a:bodyPr wrap="square" rtlCol="0">
            <a:spAutoFit/>
          </a:bodyPr>
          <a:lstStyle/>
          <a:p>
            <a:pPr algn="just"/>
            <a:r>
              <a:rPr lang="es-MX" sz="2400" b="1" dirty="0">
                <a:solidFill>
                  <a:schemeClr val="accent2">
                    <a:lumMod val="60000"/>
                    <a:lumOff val="40000"/>
                  </a:schemeClr>
                </a:solidFill>
              </a:rPr>
              <a:t>Artículo 6.</a:t>
            </a:r>
            <a:r>
              <a:rPr lang="es-MX" sz="2400" b="1" dirty="0"/>
              <a:t> </a:t>
            </a:r>
            <a:r>
              <a:rPr lang="es-MX" sz="2400" dirty="0"/>
              <a:t>Las penas previstas en los delitos de este Título se aplicarán con </a:t>
            </a:r>
            <a:r>
              <a:rPr lang="es-MX" sz="2400" u="sng" dirty="0"/>
              <a:t>independencia</a:t>
            </a:r>
            <a:r>
              <a:rPr lang="es-MX" sz="2400" dirty="0"/>
              <a:t> de la sanción establecida para los tipos penales que concurran en la comisión de los delitos previstos en esta Ley. </a:t>
            </a:r>
          </a:p>
        </p:txBody>
      </p:sp>
      <p:sp>
        <p:nvSpPr>
          <p:cNvPr id="10" name="Rectángulo 9"/>
          <p:cNvSpPr/>
          <p:nvPr/>
        </p:nvSpPr>
        <p:spPr>
          <a:xfrm>
            <a:off x="1317546" y="548680"/>
            <a:ext cx="6012129" cy="1160340"/>
          </a:xfrm>
          <a:prstGeom prst="rect">
            <a:avLst/>
          </a:prstGeom>
          <a:ln/>
        </p:spPr>
        <p:style>
          <a:lnRef idx="0">
            <a:schemeClr val="accent2"/>
          </a:lnRef>
          <a:fillRef idx="3">
            <a:schemeClr val="accent2"/>
          </a:fillRef>
          <a:effectRef idx="3">
            <a:schemeClr val="accent2"/>
          </a:effectRef>
          <a:fontRef idx="minor">
            <a:schemeClr val="lt1"/>
          </a:fontRef>
        </p:style>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lang="es-MX" sz="3200" b="1" dirty="0">
                <a:solidFill>
                  <a:sysClr val="window" lastClr="FFFFFF"/>
                </a:solidFill>
                <a:latin typeface="Calibri" pitchFamily="34" charset="0"/>
              </a:rPr>
              <a:t>LEY GENERAL EN MATERIA DE DELITOS ELECTORALES</a:t>
            </a:r>
            <a:r>
              <a:rPr kumimoji="0" lang="es-MX" sz="3200" b="1" i="0" u="none" strike="noStrike" kern="1200" cap="none" spc="0" normalizeH="0" baseline="0" noProof="0" dirty="0">
                <a:ln>
                  <a:noFill/>
                </a:ln>
                <a:solidFill>
                  <a:sysClr val="window" lastClr="FFFFFF"/>
                </a:solidFill>
                <a:effectLst/>
                <a:uLnTx/>
                <a:uFillTx/>
                <a:latin typeface="Calibri" pitchFamily="34" charset="0"/>
                <a:ea typeface="+mn-ea"/>
                <a:cs typeface="+mn-cs"/>
              </a:rPr>
              <a:t>:</a:t>
            </a:r>
            <a:endParaRPr kumimoji="0" lang="es-MX" sz="3200" b="1" i="0" u="none" strike="noStrike" kern="1200" cap="none" spc="0" normalizeH="0" baseline="0" noProof="0" dirty="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2332985365"/>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937583" y="1772816"/>
            <a:ext cx="5455340" cy="646331"/>
          </a:xfrm>
          <a:prstGeom prst="rect">
            <a:avLst/>
          </a:prstGeom>
          <a:noFill/>
        </p:spPr>
        <p:txBody>
          <a:bodyPr wrap="none" rtlCol="0">
            <a:spAutoFit/>
          </a:bodyPr>
          <a:lstStyle/>
          <a:p>
            <a:r>
              <a:rPr lang="es-MX" u="sng" dirty="0"/>
              <a:t>PARTES INVOLUCRADAS</a:t>
            </a:r>
            <a:r>
              <a:rPr lang="es-MX" dirty="0"/>
              <a:t>:</a:t>
            </a:r>
          </a:p>
          <a:p>
            <a:r>
              <a:rPr lang="es-MX" dirty="0"/>
              <a:t>FEPADE- FUNCIONARIO ELECTORAL. Juan Ifes. 2015</a:t>
            </a:r>
          </a:p>
        </p:txBody>
      </p:sp>
      <p:sp>
        <p:nvSpPr>
          <p:cNvPr id="3" name="CuadroTexto 2"/>
          <p:cNvSpPr txBox="1"/>
          <p:nvPr/>
        </p:nvSpPr>
        <p:spPr>
          <a:xfrm>
            <a:off x="2987824" y="692696"/>
            <a:ext cx="3405099" cy="584775"/>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s-MX" sz="3200" dirty="0"/>
              <a:t>CASO: JUAN IFES.</a:t>
            </a:r>
          </a:p>
        </p:txBody>
      </p:sp>
      <p:sp>
        <p:nvSpPr>
          <p:cNvPr id="4" name="CuadroTexto 3"/>
          <p:cNvSpPr txBox="1"/>
          <p:nvPr/>
        </p:nvSpPr>
        <p:spPr>
          <a:xfrm>
            <a:off x="611560" y="2986805"/>
            <a:ext cx="4211391" cy="120032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MX" u="sng" dirty="0"/>
              <a:t>HECHOS  DENUNCIADOS</a:t>
            </a:r>
            <a:r>
              <a:rPr lang="es-MX" dirty="0"/>
              <a:t>:</a:t>
            </a:r>
          </a:p>
          <a:p>
            <a:pPr algn="ctr"/>
            <a:endParaRPr lang="es-MX" dirty="0"/>
          </a:p>
          <a:p>
            <a:pPr algn="ctr"/>
            <a:r>
              <a:rPr lang="es-MX" dirty="0"/>
              <a:t>EXPEDICIÓN DE DOCUMENTOS DE MANERA ILÍCITA A MENOR DE EDAD.</a:t>
            </a:r>
          </a:p>
        </p:txBody>
      </p:sp>
      <p:sp>
        <p:nvSpPr>
          <p:cNvPr id="5" name="CuadroTexto 4"/>
          <p:cNvSpPr txBox="1"/>
          <p:nvPr/>
        </p:nvSpPr>
        <p:spPr>
          <a:xfrm>
            <a:off x="612470" y="4581128"/>
            <a:ext cx="4210481" cy="120032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MX" u="sng" dirty="0"/>
              <a:t>RESOLUCIÓN:</a:t>
            </a:r>
          </a:p>
          <a:p>
            <a:pPr algn="ctr"/>
            <a:endParaRPr lang="es-MX" dirty="0"/>
          </a:p>
          <a:p>
            <a:pPr algn="ctr"/>
            <a:r>
              <a:rPr lang="es-MX" dirty="0"/>
              <a:t>FUE DETENIDO Y PRESENTADO EN ALMOLOYA DE JUAREZ.</a:t>
            </a: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2986804"/>
            <a:ext cx="3312368" cy="3127441"/>
          </a:xfrm>
          <a:prstGeom prst="rect">
            <a:avLst/>
          </a:prstGeom>
        </p:spPr>
      </p:pic>
    </p:spTree>
    <p:extLst>
      <p:ext uri="{BB962C8B-B14F-4D97-AF65-F5344CB8AC3E}">
        <p14:creationId xmlns:p14="http://schemas.microsoft.com/office/powerpoint/2010/main" val="226638319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985978" y="620383"/>
            <a:ext cx="5090817" cy="584775"/>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s-MX" sz="3200" dirty="0"/>
              <a:t>CASO: </a:t>
            </a:r>
            <a:r>
              <a:rPr lang="es-MX" sz="3200" dirty="0" smtClean="0"/>
              <a:t>SUCHIATE, CHIAPAS.</a:t>
            </a:r>
            <a:endParaRPr lang="es-MX" sz="3200" dirty="0"/>
          </a:p>
        </p:txBody>
      </p:sp>
      <p:sp>
        <p:nvSpPr>
          <p:cNvPr id="5" name="CuadroTexto 4"/>
          <p:cNvSpPr txBox="1"/>
          <p:nvPr/>
        </p:nvSpPr>
        <p:spPr>
          <a:xfrm>
            <a:off x="937583" y="1772816"/>
            <a:ext cx="7187609" cy="646331"/>
          </a:xfrm>
          <a:prstGeom prst="rect">
            <a:avLst/>
          </a:prstGeom>
          <a:noFill/>
        </p:spPr>
        <p:txBody>
          <a:bodyPr wrap="none" rtlCol="0">
            <a:spAutoFit/>
          </a:bodyPr>
          <a:lstStyle/>
          <a:p>
            <a:r>
              <a:rPr lang="es-MX" u="sng" dirty="0"/>
              <a:t>PARTES INVOLUCRADAS</a:t>
            </a:r>
            <a:r>
              <a:rPr lang="es-MX" dirty="0" smtClean="0"/>
              <a:t>: PRESIDENTA MUNICIPAL SUCHIATE, CHIAPAS.</a:t>
            </a:r>
            <a:endParaRPr lang="es-MX" dirty="0"/>
          </a:p>
          <a:p>
            <a:r>
              <a:rPr lang="es-MX" dirty="0"/>
              <a:t>FEPADE- </a:t>
            </a:r>
            <a:r>
              <a:rPr lang="es-MX" dirty="0" smtClean="0"/>
              <a:t>SERVIDORES PÚBLICOS 2017.</a:t>
            </a:r>
            <a:endParaRPr lang="es-MX" dirty="0"/>
          </a:p>
        </p:txBody>
      </p:sp>
      <p:sp>
        <p:nvSpPr>
          <p:cNvPr id="6" name="CuadroTexto 5"/>
          <p:cNvSpPr txBox="1"/>
          <p:nvPr/>
        </p:nvSpPr>
        <p:spPr>
          <a:xfrm>
            <a:off x="611560" y="2986805"/>
            <a:ext cx="4211391" cy="1477328"/>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MX" u="sng" dirty="0"/>
              <a:t>HECHOS  </a:t>
            </a:r>
            <a:r>
              <a:rPr lang="es-MX" u="sng" dirty="0" smtClean="0"/>
              <a:t>DENUNCIADOS</a:t>
            </a:r>
            <a:r>
              <a:rPr lang="es-MX" dirty="0" smtClean="0"/>
              <a:t>:</a:t>
            </a:r>
          </a:p>
          <a:p>
            <a:pPr algn="ctr"/>
            <a:endParaRPr lang="es-MX" dirty="0" smtClean="0"/>
          </a:p>
          <a:p>
            <a:pPr algn="ctr"/>
            <a:r>
              <a:rPr lang="es-MX" dirty="0" smtClean="0"/>
              <a:t>OFICIAL DEL REGISTRO CIVIL MUNICIPAL</a:t>
            </a:r>
          </a:p>
          <a:p>
            <a:pPr algn="ctr"/>
            <a:r>
              <a:rPr lang="es-MX" dirty="0" smtClean="0"/>
              <a:t>EXPIDIO 1,537 ACTAS DE NACIMIENTO A CIUDADANOS GUATEMALTECOS .</a:t>
            </a:r>
            <a:endParaRPr lang="es-MX" dirty="0"/>
          </a:p>
        </p:txBody>
      </p:sp>
      <p:sp>
        <p:nvSpPr>
          <p:cNvPr id="7" name="CuadroTexto 6"/>
          <p:cNvSpPr txBox="1"/>
          <p:nvPr/>
        </p:nvSpPr>
        <p:spPr>
          <a:xfrm>
            <a:off x="612470" y="4581128"/>
            <a:ext cx="4210481" cy="1477328"/>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MX" u="sng" dirty="0" smtClean="0"/>
              <a:t>RESOLUCIÓN:</a:t>
            </a:r>
          </a:p>
          <a:p>
            <a:pPr algn="ctr"/>
            <a:endParaRPr lang="es-MX" u="sng" dirty="0" smtClean="0"/>
          </a:p>
          <a:p>
            <a:pPr algn="ctr"/>
            <a:r>
              <a:rPr lang="es-MX" dirty="0" smtClean="0"/>
              <a:t>SE GIRO ORDEN DE APREHENSIÓN Y FUE PRESENTADA, PAGO FIANZA Y ESTA SUJETA A PROCESO PENAL.</a:t>
            </a:r>
            <a:endParaRPr lang="es-MX" dirty="0"/>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3548" y="3573016"/>
            <a:ext cx="2811644" cy="15390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1427950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6 Proceso alternativo"/>
          <p:cNvSpPr/>
          <p:nvPr/>
        </p:nvSpPr>
        <p:spPr>
          <a:xfrm>
            <a:off x="1029757" y="476672"/>
            <a:ext cx="6357982" cy="1285884"/>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MX" sz="3200" dirty="0">
                <a:solidFill>
                  <a:prstClr val="white"/>
                </a:solidFill>
              </a:rPr>
              <a:t>PROCESO ELECTORAL </a:t>
            </a:r>
            <a:r>
              <a:rPr lang="es-MX" sz="3200" dirty="0" smtClean="0">
                <a:solidFill>
                  <a:prstClr val="white"/>
                </a:solidFill>
              </a:rPr>
              <a:t>2017</a:t>
            </a:r>
            <a:endParaRPr lang="es-MX" sz="3200" dirty="0">
              <a:solidFill>
                <a:prstClr val="white"/>
              </a:solidFill>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2060848"/>
            <a:ext cx="4458072" cy="368534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090035956"/>
      </p:ext>
    </p:extLst>
  </p:cSld>
  <p:clrMapOvr>
    <a:masterClrMapping/>
  </p:clrMapOvr>
  <mc:AlternateContent xmlns:mc="http://schemas.openxmlformats.org/markup-compatibility/2006" xmlns:p14="http://schemas.microsoft.com/office/powerpoint/2010/main">
    <mc:Choice Requires="p14">
      <p:transition spd="slow" p14:dur="2000" advClick="0" advTm="8000">
        <p14:ferris dir="l"/>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80">
                                          <p:stCondLst>
                                            <p:cond delay="0"/>
                                          </p:stCondLst>
                                        </p:cTn>
                                        <p:tgtEl>
                                          <p:spTgt spid="2"/>
                                        </p:tgtEl>
                                      </p:cBhvr>
                                    </p:animEffect>
                                    <p:anim calcmode="lin" valueType="num">
                                      <p:cBhvr>
                                        <p:cTn id="2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0" dur="26">
                                          <p:stCondLst>
                                            <p:cond delay="650"/>
                                          </p:stCondLst>
                                        </p:cTn>
                                        <p:tgtEl>
                                          <p:spTgt spid="2"/>
                                        </p:tgtEl>
                                      </p:cBhvr>
                                      <p:to x="100000" y="60000"/>
                                    </p:animScale>
                                    <p:animScale>
                                      <p:cBhvr>
                                        <p:cTn id="31" dur="166" decel="50000">
                                          <p:stCondLst>
                                            <p:cond delay="676"/>
                                          </p:stCondLst>
                                        </p:cTn>
                                        <p:tgtEl>
                                          <p:spTgt spid="2"/>
                                        </p:tgtEl>
                                      </p:cBhvr>
                                      <p:to x="100000" y="100000"/>
                                    </p:animScale>
                                    <p:animScale>
                                      <p:cBhvr>
                                        <p:cTn id="32" dur="26">
                                          <p:stCondLst>
                                            <p:cond delay="1312"/>
                                          </p:stCondLst>
                                        </p:cTn>
                                        <p:tgtEl>
                                          <p:spTgt spid="2"/>
                                        </p:tgtEl>
                                      </p:cBhvr>
                                      <p:to x="100000" y="80000"/>
                                    </p:animScale>
                                    <p:animScale>
                                      <p:cBhvr>
                                        <p:cTn id="33" dur="166" decel="50000">
                                          <p:stCondLst>
                                            <p:cond delay="1338"/>
                                          </p:stCondLst>
                                        </p:cTn>
                                        <p:tgtEl>
                                          <p:spTgt spid="2"/>
                                        </p:tgtEl>
                                      </p:cBhvr>
                                      <p:to x="100000" y="100000"/>
                                    </p:animScale>
                                    <p:animScale>
                                      <p:cBhvr>
                                        <p:cTn id="34" dur="26">
                                          <p:stCondLst>
                                            <p:cond delay="1642"/>
                                          </p:stCondLst>
                                        </p:cTn>
                                        <p:tgtEl>
                                          <p:spTgt spid="2"/>
                                        </p:tgtEl>
                                      </p:cBhvr>
                                      <p:to x="100000" y="90000"/>
                                    </p:animScale>
                                    <p:animScale>
                                      <p:cBhvr>
                                        <p:cTn id="35" dur="166" decel="50000">
                                          <p:stCondLst>
                                            <p:cond delay="1668"/>
                                          </p:stCondLst>
                                        </p:cTn>
                                        <p:tgtEl>
                                          <p:spTgt spid="2"/>
                                        </p:tgtEl>
                                      </p:cBhvr>
                                      <p:to x="100000" y="100000"/>
                                    </p:animScale>
                                    <p:animScale>
                                      <p:cBhvr>
                                        <p:cTn id="36" dur="26">
                                          <p:stCondLst>
                                            <p:cond delay="1808"/>
                                          </p:stCondLst>
                                        </p:cTn>
                                        <p:tgtEl>
                                          <p:spTgt spid="2"/>
                                        </p:tgtEl>
                                      </p:cBhvr>
                                      <p:to x="100000" y="95000"/>
                                    </p:animScale>
                                    <p:animScale>
                                      <p:cBhvr>
                                        <p:cTn id="37"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contenido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364" y="3429000"/>
            <a:ext cx="8898636" cy="2550382"/>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290" y="548680"/>
            <a:ext cx="8641080" cy="2370392"/>
          </a:xfrm>
          <a:prstGeom prst="rect">
            <a:avLst/>
          </a:prstGeom>
        </p:spPr>
      </p:pic>
    </p:spTree>
    <p:extLst>
      <p:ext uri="{BB962C8B-B14F-4D97-AF65-F5344CB8AC3E}">
        <p14:creationId xmlns:p14="http://schemas.microsoft.com/office/powerpoint/2010/main" val="106107833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82" y="404664"/>
            <a:ext cx="8641080" cy="2558796"/>
          </a:xfrm>
          <a:prstGeom prst="rect">
            <a:avLst/>
          </a:prstGeom>
        </p:spPr>
      </p:pic>
      <p:pic>
        <p:nvPicPr>
          <p:cNvPr id="4"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82" y="3573016"/>
            <a:ext cx="8641080" cy="2442179"/>
          </a:xfrm>
          <a:prstGeom prst="rect">
            <a:avLst/>
          </a:prstGeom>
        </p:spPr>
      </p:pic>
    </p:spTree>
    <p:extLst>
      <p:ext uri="{BB962C8B-B14F-4D97-AF65-F5344CB8AC3E}">
        <p14:creationId xmlns:p14="http://schemas.microsoft.com/office/powerpoint/2010/main" val="10969545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pot de la FEPAD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28615" y="810456"/>
            <a:ext cx="7043786" cy="5282839"/>
          </a:xfrm>
        </p:spPr>
      </p:pic>
    </p:spTree>
    <p:extLst>
      <p:ext uri="{BB962C8B-B14F-4D97-AF65-F5344CB8AC3E}">
        <p14:creationId xmlns:p14="http://schemas.microsoft.com/office/powerpoint/2010/main" val="232115747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elitos electorales 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5536" y="692696"/>
            <a:ext cx="8272242" cy="5400600"/>
          </a:xfrm>
          <a:prstGeom prst="rect">
            <a:avLst/>
          </a:prstGeom>
        </p:spPr>
      </p:pic>
    </p:spTree>
    <p:extLst>
      <p:ext uri="{BB962C8B-B14F-4D97-AF65-F5344CB8AC3E}">
        <p14:creationId xmlns:p14="http://schemas.microsoft.com/office/powerpoint/2010/main" val="186420074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0528" y="3624974"/>
            <a:ext cx="2619666" cy="2731664"/>
          </a:xfrm>
          <a:prstGeom prst="rect">
            <a:avLst/>
          </a:prstGeom>
        </p:spPr>
      </p:pic>
      <p:sp>
        <p:nvSpPr>
          <p:cNvPr id="2" name="Título 1"/>
          <p:cNvSpPr>
            <a:spLocks noGrp="1"/>
          </p:cNvSpPr>
          <p:nvPr>
            <p:ph type="title"/>
          </p:nvPr>
        </p:nvSpPr>
        <p:spPr>
          <a:xfrm>
            <a:off x="1612023" y="678241"/>
            <a:ext cx="5553665" cy="1320800"/>
          </a:xfrm>
        </p:spPr>
        <p:style>
          <a:lnRef idx="0">
            <a:schemeClr val="accent1"/>
          </a:lnRef>
          <a:fillRef idx="3">
            <a:schemeClr val="accent1"/>
          </a:fillRef>
          <a:effectRef idx="3">
            <a:schemeClr val="accent1"/>
          </a:effectRef>
          <a:fontRef idx="minor">
            <a:schemeClr val="lt1"/>
          </a:fontRef>
        </p:style>
        <p:txBody>
          <a:bodyPr/>
          <a:lstStyle/>
          <a:p>
            <a:pPr algn="ctr"/>
            <a:r>
              <a:rPr lang="es-MX" dirty="0"/>
              <a:t>¿Quiénes pueden cometer un Delito Electoral?</a:t>
            </a:r>
          </a:p>
        </p:txBody>
      </p:sp>
      <p:sp>
        <p:nvSpPr>
          <p:cNvPr id="4" name="CuadroTexto 3"/>
          <p:cNvSpPr txBox="1"/>
          <p:nvPr/>
        </p:nvSpPr>
        <p:spPr>
          <a:xfrm>
            <a:off x="460606" y="2569164"/>
            <a:ext cx="2765501" cy="369332"/>
          </a:xfrm>
          <a:prstGeom prst="rect">
            <a:avLst/>
          </a:prstGeom>
          <a:noFill/>
        </p:spPr>
        <p:txBody>
          <a:bodyPr wrap="none" rtlCol="0">
            <a:spAutoFit/>
          </a:bodyPr>
          <a:lstStyle/>
          <a:p>
            <a:r>
              <a:rPr lang="es-MX" dirty="0"/>
              <a:t>Funcionarios Electorales</a:t>
            </a:r>
          </a:p>
        </p:txBody>
      </p:sp>
      <p:sp>
        <p:nvSpPr>
          <p:cNvPr id="5" name="CuadroTexto 4"/>
          <p:cNvSpPr txBox="1"/>
          <p:nvPr/>
        </p:nvSpPr>
        <p:spPr>
          <a:xfrm>
            <a:off x="460606" y="3041533"/>
            <a:ext cx="3001784" cy="369332"/>
          </a:xfrm>
          <a:prstGeom prst="rect">
            <a:avLst/>
          </a:prstGeom>
          <a:noFill/>
        </p:spPr>
        <p:txBody>
          <a:bodyPr wrap="none" rtlCol="0">
            <a:spAutoFit/>
          </a:bodyPr>
          <a:lstStyle/>
          <a:p>
            <a:r>
              <a:rPr lang="es-MX" dirty="0"/>
              <a:t>Representantes de Partidos</a:t>
            </a:r>
          </a:p>
        </p:txBody>
      </p:sp>
      <p:sp>
        <p:nvSpPr>
          <p:cNvPr id="6" name="CuadroTexto 5"/>
          <p:cNvSpPr txBox="1"/>
          <p:nvPr/>
        </p:nvSpPr>
        <p:spPr>
          <a:xfrm>
            <a:off x="466140" y="3611404"/>
            <a:ext cx="1358064" cy="369332"/>
          </a:xfrm>
          <a:prstGeom prst="rect">
            <a:avLst/>
          </a:prstGeom>
          <a:noFill/>
        </p:spPr>
        <p:txBody>
          <a:bodyPr wrap="none" rtlCol="0">
            <a:spAutoFit/>
          </a:bodyPr>
          <a:lstStyle/>
          <a:p>
            <a:r>
              <a:rPr lang="es-MX" dirty="0"/>
              <a:t>Ciudadanos</a:t>
            </a:r>
          </a:p>
        </p:txBody>
      </p:sp>
      <p:sp>
        <p:nvSpPr>
          <p:cNvPr id="7" name="CuadroTexto 6"/>
          <p:cNvSpPr txBox="1"/>
          <p:nvPr/>
        </p:nvSpPr>
        <p:spPr>
          <a:xfrm>
            <a:off x="528232" y="4180566"/>
            <a:ext cx="2167581" cy="369332"/>
          </a:xfrm>
          <a:prstGeom prst="rect">
            <a:avLst/>
          </a:prstGeom>
          <a:noFill/>
        </p:spPr>
        <p:txBody>
          <a:bodyPr wrap="none" rtlCol="0">
            <a:spAutoFit/>
          </a:bodyPr>
          <a:lstStyle/>
          <a:p>
            <a:r>
              <a:rPr lang="es-MX" dirty="0"/>
              <a:t>Servidores Públicos</a:t>
            </a:r>
          </a:p>
        </p:txBody>
      </p:sp>
      <p:sp>
        <p:nvSpPr>
          <p:cNvPr id="8" name="CuadroTexto 7"/>
          <p:cNvSpPr txBox="1"/>
          <p:nvPr/>
        </p:nvSpPr>
        <p:spPr>
          <a:xfrm>
            <a:off x="501406" y="4665278"/>
            <a:ext cx="1322798" cy="369332"/>
          </a:xfrm>
          <a:prstGeom prst="rect">
            <a:avLst/>
          </a:prstGeom>
          <a:noFill/>
        </p:spPr>
        <p:txBody>
          <a:bodyPr wrap="none" rtlCol="0">
            <a:spAutoFit/>
          </a:bodyPr>
          <a:lstStyle/>
          <a:p>
            <a:r>
              <a:rPr lang="es-MX" dirty="0"/>
              <a:t>Candidatos</a:t>
            </a:r>
          </a:p>
        </p:txBody>
      </p:sp>
      <p:sp>
        <p:nvSpPr>
          <p:cNvPr id="9" name="CuadroTexto 8"/>
          <p:cNvSpPr txBox="1"/>
          <p:nvPr/>
        </p:nvSpPr>
        <p:spPr>
          <a:xfrm>
            <a:off x="528232" y="5149990"/>
            <a:ext cx="2036135" cy="369332"/>
          </a:xfrm>
          <a:prstGeom prst="rect">
            <a:avLst/>
          </a:prstGeom>
          <a:noFill/>
        </p:spPr>
        <p:txBody>
          <a:bodyPr wrap="none" rtlCol="0">
            <a:spAutoFit/>
          </a:bodyPr>
          <a:lstStyle/>
          <a:p>
            <a:r>
              <a:rPr lang="es-MX" dirty="0"/>
              <a:t>Ministros de Culto</a:t>
            </a: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518" y="2649261"/>
            <a:ext cx="1614677" cy="872132"/>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5177" y="2639720"/>
            <a:ext cx="2254016" cy="1267884"/>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1329" y="2569164"/>
            <a:ext cx="1527465" cy="1077408"/>
          </a:xfrm>
          <a:prstGeom prst="rect">
            <a:avLst/>
          </a:prstGeom>
        </p:spPr>
      </p:pic>
      <p:pic>
        <p:nvPicPr>
          <p:cNvPr id="24" name="Imagen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8842" y="4792890"/>
            <a:ext cx="2632321" cy="1732454"/>
          </a:xfrm>
          <a:prstGeom prst="rect">
            <a:avLst/>
          </a:prstGeom>
        </p:spPr>
      </p:pic>
      <p:pic>
        <p:nvPicPr>
          <p:cNvPr id="22" name="Imagen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8842" y="3524688"/>
            <a:ext cx="2430286" cy="1511900"/>
          </a:xfrm>
          <a:prstGeom prst="rect">
            <a:avLst/>
          </a:prstGeom>
        </p:spPr>
      </p:pic>
      <p:pic>
        <p:nvPicPr>
          <p:cNvPr id="25" name="Imagen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94491" y="4937265"/>
            <a:ext cx="2378009" cy="1574902"/>
          </a:xfrm>
          <a:prstGeom prst="rect">
            <a:avLst/>
          </a:prstGeom>
        </p:spPr>
      </p:pic>
    </p:spTree>
    <p:extLst>
      <p:ext uri="{BB962C8B-B14F-4D97-AF65-F5344CB8AC3E}">
        <p14:creationId xmlns:p14="http://schemas.microsoft.com/office/powerpoint/2010/main" val="3155208132"/>
      </p:ext>
    </p:extLst>
  </p:cSld>
  <p:clrMapOvr>
    <a:masterClrMapping/>
  </p:clrMapOvr>
  <mc:AlternateContent xmlns:mc="http://schemas.openxmlformats.org/markup-compatibility/2006" xmlns:p14="http://schemas.microsoft.com/office/powerpoint/2010/main">
    <mc:Choice Requires="p14">
      <p:transition spd="slow" p14:dur="1250" advClick="0" advTm="30000">
        <p14:flip dir="r"/>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par>
                          <p:cTn id="23" fill="hold">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par>
                          <p:cTn id="27" fill="hold">
                            <p:stCondLst>
                              <p:cond delay="3000"/>
                            </p:stCondLst>
                            <p:childTnLst>
                              <p:par>
                                <p:cTn id="28" presetID="2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par>
                          <p:cTn id="31" fill="hold">
                            <p:stCondLst>
                              <p:cond delay="3500"/>
                            </p:stCondLst>
                            <p:childTnLst>
                              <p:par>
                                <p:cTn id="32" presetID="22" presetClass="entr" presetSubtype="4"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par>
                          <p:cTn id="35" fill="hold">
                            <p:stCondLst>
                              <p:cond delay="4000"/>
                            </p:stCondLst>
                            <p:childTnLst>
                              <p:par>
                                <p:cTn id="36" presetID="22" presetClass="entr" presetSubtype="4"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par>
                          <p:cTn id="39" fill="hold">
                            <p:stCondLst>
                              <p:cond delay="4500"/>
                            </p:stCondLst>
                            <p:childTnLst>
                              <p:par>
                                <p:cTn id="40" presetID="22" presetClass="entr" presetSubtype="4"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down)">
                                      <p:cBhvr>
                                        <p:cTn id="42" dur="500"/>
                                        <p:tgtEl>
                                          <p:spTgt spid="7"/>
                                        </p:tgtEl>
                                      </p:cBhvr>
                                    </p:animEffect>
                                  </p:childTnLst>
                                </p:cTn>
                              </p:par>
                            </p:childTnLst>
                          </p:cTn>
                        </p:par>
                        <p:par>
                          <p:cTn id="43" fill="hold">
                            <p:stCondLst>
                              <p:cond delay="5000"/>
                            </p:stCondLst>
                            <p:childTnLst>
                              <p:par>
                                <p:cTn id="44" presetID="22" presetClass="entr" presetSubtype="4"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par>
                          <p:cTn id="47" fill="hold">
                            <p:stCondLst>
                              <p:cond delay="5500"/>
                            </p:stCondLst>
                            <p:childTnLst>
                              <p:par>
                                <p:cTn id="48" presetID="22" presetClass="entr" presetSubtype="4"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down)">
                                      <p:cBhvr>
                                        <p:cTn id="50" dur="500"/>
                                        <p:tgtEl>
                                          <p:spTgt spid="8"/>
                                        </p:tgtEl>
                                      </p:cBhvr>
                                    </p:animEffect>
                                  </p:childTnLst>
                                </p:cTn>
                              </p:par>
                            </p:childTnLst>
                          </p:cTn>
                        </p:par>
                        <p:par>
                          <p:cTn id="51" fill="hold">
                            <p:stCondLst>
                              <p:cond delay="6000"/>
                            </p:stCondLst>
                            <p:childTnLst>
                              <p:par>
                                <p:cTn id="52" presetID="22" presetClass="entr" presetSubtype="4" fill="hold"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childTnLst>
                          </p:cTn>
                        </p:par>
                        <p:par>
                          <p:cTn id="55" fill="hold">
                            <p:stCondLst>
                              <p:cond delay="6500"/>
                            </p:stCondLst>
                            <p:childTnLst>
                              <p:par>
                                <p:cTn id="56" presetID="22" presetClass="entr" presetSubtype="4"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down)">
                                      <p:cBhvr>
                                        <p:cTn id="58" dur="500"/>
                                        <p:tgtEl>
                                          <p:spTgt spid="9"/>
                                        </p:tgtEl>
                                      </p:cBhvr>
                                    </p:animEffect>
                                  </p:childTnLst>
                                </p:cTn>
                              </p:par>
                            </p:childTnLst>
                          </p:cTn>
                        </p:par>
                        <p:par>
                          <p:cTn id="59" fill="hold">
                            <p:stCondLst>
                              <p:cond delay="7000"/>
                            </p:stCondLst>
                            <p:childTnLst>
                              <p:par>
                                <p:cTn id="60" presetID="22" presetClass="entr" presetSubtype="4" fill="hold" nodeType="after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down)">
                                      <p:cBhvr>
                                        <p:cTn id="6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043608" y="548680"/>
            <a:ext cx="6012129" cy="1160340"/>
          </a:xfrm>
          <a:prstGeom prst="rect">
            <a:avLst/>
          </a:prstGeom>
          <a:ln/>
        </p:spPr>
        <p:style>
          <a:lnRef idx="0">
            <a:schemeClr val="accent2"/>
          </a:lnRef>
          <a:fillRef idx="3">
            <a:schemeClr val="accent2"/>
          </a:fillRef>
          <a:effectRef idx="3">
            <a:schemeClr val="accent2"/>
          </a:effectRef>
          <a:fontRef idx="minor">
            <a:schemeClr val="lt1"/>
          </a:fontRef>
        </p:style>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kumimoji="0" lang="es-MX" sz="3200" b="1" i="0" u="none" strike="noStrike" kern="1200" cap="none" spc="0" normalizeH="0" baseline="0" noProof="0" dirty="0">
                <a:ln>
                  <a:noFill/>
                </a:ln>
                <a:solidFill>
                  <a:sysClr val="window" lastClr="FFFFFF"/>
                </a:solidFill>
                <a:effectLst/>
                <a:uLnTx/>
                <a:uFillTx/>
                <a:latin typeface="Calibri" pitchFamily="34" charset="0"/>
                <a:ea typeface="+mn-ea"/>
                <a:cs typeface="+mn-cs"/>
              </a:rPr>
              <a:t>DELITOS COMETIDOS POR CUALQUIER PERSONA:</a:t>
            </a:r>
            <a:endParaRPr kumimoji="0" lang="es-MX" sz="3200" b="1"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9" name="27 CuadroTexto"/>
          <p:cNvSpPr txBox="1"/>
          <p:nvPr/>
        </p:nvSpPr>
        <p:spPr>
          <a:xfrm>
            <a:off x="932144" y="2204864"/>
            <a:ext cx="6235056" cy="4416594"/>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2800" b="1" i="0" u="none" strike="noStrike" kern="0" cap="none" spc="0" normalizeH="0" baseline="0" noProof="0" dirty="0">
                <a:ln>
                  <a:noFill/>
                </a:ln>
                <a:solidFill>
                  <a:schemeClr val="accent5">
                    <a:lumMod val="75000"/>
                  </a:schemeClr>
                </a:solidFill>
                <a:effectLst/>
                <a:uLnTx/>
                <a:uFillTx/>
              </a:rPr>
              <a:t>Art. 7 Ley General en Materia de</a:t>
            </a:r>
            <a:r>
              <a:rPr kumimoji="0" lang="es-ES" sz="2800" b="1" i="0" u="none" strike="noStrike" kern="0" cap="none" spc="0" normalizeH="0" noProof="0" dirty="0">
                <a:ln>
                  <a:noFill/>
                </a:ln>
                <a:solidFill>
                  <a:schemeClr val="accent5">
                    <a:lumMod val="75000"/>
                  </a:schemeClr>
                </a:solidFill>
                <a:effectLst/>
                <a:uLnTx/>
                <a:uFillTx/>
              </a:rPr>
              <a:t> Delitos </a:t>
            </a:r>
            <a:r>
              <a:rPr kumimoji="0" lang="es-ES" sz="2800" b="1" i="0" u="none" strike="noStrike" kern="0" cap="none" spc="0" normalizeH="0" baseline="0" noProof="0" dirty="0">
                <a:ln>
                  <a:noFill/>
                </a:ln>
                <a:solidFill>
                  <a:schemeClr val="accent5">
                    <a:lumMod val="75000"/>
                  </a:schemeClr>
                </a:solidFill>
                <a:effectLst/>
                <a:uLnTx/>
                <a:uFillTx/>
              </a:rPr>
              <a:t>Electorales.</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ES" sz="2800" b="1" i="0" u="none" strike="noStrike" kern="0" cap="none" spc="0" normalizeH="0" baseline="0" noProof="0" dirty="0">
              <a:ln>
                <a:noFill/>
              </a:ln>
              <a:solidFill>
                <a:schemeClr val="accent5">
                  <a:lumMod val="75000"/>
                </a:schemeClr>
              </a:solidFill>
              <a:effectLst/>
              <a:uLnTx/>
              <a:uFillTx/>
            </a:endParaRPr>
          </a:p>
          <a:p>
            <a:pPr marL="0" marR="0" lvl="0" indent="0" algn="just" defTabSz="914400" eaLnBrk="1" fontAlgn="auto" latinLnBrk="0" hangingPunct="1">
              <a:lnSpc>
                <a:spcPct val="100000"/>
              </a:lnSpc>
              <a:spcBef>
                <a:spcPts val="300"/>
              </a:spcBef>
              <a:spcAft>
                <a:spcPts val="0"/>
              </a:spcAft>
              <a:buClrTx/>
              <a:buSzTx/>
              <a:buFontTx/>
              <a:buNone/>
              <a:tabLst/>
              <a:defRPr/>
            </a:pPr>
            <a:r>
              <a:rPr kumimoji="0" lang="es-ES" sz="3200" b="1" i="0" u="none" strike="noStrike" kern="0" cap="none" spc="0" normalizeH="0" baseline="0" noProof="0" dirty="0">
                <a:ln>
                  <a:noFill/>
                </a:ln>
                <a:solidFill>
                  <a:srgbClr val="FFC000"/>
                </a:solidFill>
                <a:effectLst/>
                <a:uLnTx/>
                <a:uFillTx/>
              </a:rPr>
              <a:t>SANCIÓN:</a:t>
            </a:r>
            <a:r>
              <a:rPr kumimoji="0" lang="es-ES" sz="3200" b="1" i="0" u="none" strike="noStrike" kern="0" cap="none" spc="0" normalizeH="0" baseline="0" noProof="0" dirty="0">
                <a:ln>
                  <a:noFill/>
                </a:ln>
                <a:solidFill>
                  <a:srgbClr val="B2B2B2">
                    <a:lumMod val="50000"/>
                  </a:srgbClr>
                </a:solidFill>
                <a:effectLst/>
                <a:uLnTx/>
                <a:uFillTx/>
              </a:rPr>
              <a:t> </a:t>
            </a:r>
            <a:r>
              <a:rPr kumimoji="0" lang="es-ES" sz="3200" b="0" i="0" u="none" strike="noStrike" kern="0" cap="none" spc="0" normalizeH="0" baseline="0" noProof="0" dirty="0">
                <a:ln>
                  <a:noFill/>
                </a:ln>
                <a:solidFill>
                  <a:srgbClr val="FFFFFF"/>
                </a:solidFill>
                <a:effectLst/>
                <a:uLnTx/>
                <a:uFillTx/>
              </a:rPr>
              <a:t>Se impondrán de cincuenta ($3,505) a cien días multa (7,010) y prisión de seis meses a tres años, a quien……………………..</a:t>
            </a:r>
            <a:endParaRPr kumimoji="0" lang="es-MX" sz="3200" b="0" i="0" u="none" strike="noStrike" kern="0" cap="none" spc="0" normalizeH="0" baseline="0" noProof="0" dirty="0">
              <a:ln>
                <a:noFill/>
              </a:ln>
              <a:solidFill>
                <a:srgbClr val="FFFFFF"/>
              </a:solidFill>
              <a:effectLst/>
              <a:uLnTx/>
              <a:uFillTx/>
            </a:endParaRPr>
          </a:p>
          <a:p>
            <a:pPr marL="0" marR="0" lvl="0" indent="0" algn="just" defTabSz="914400" eaLnBrk="1" fontAlgn="auto" latinLnBrk="0" hangingPunct="1">
              <a:lnSpc>
                <a:spcPct val="100000"/>
              </a:lnSpc>
              <a:spcBef>
                <a:spcPts val="300"/>
              </a:spcBef>
              <a:spcAft>
                <a:spcPts val="0"/>
              </a:spcAft>
              <a:buClrTx/>
              <a:buSzTx/>
              <a:buFontTx/>
              <a:buNone/>
              <a:tabLst/>
              <a:defRPr/>
            </a:pPr>
            <a:endParaRPr kumimoji="0" lang="es-MX" sz="3200" b="0" i="0" u="none" strike="noStrike" kern="0" cap="none" spc="0" normalizeH="0" baseline="0" noProof="0" dirty="0">
              <a:ln>
                <a:noFill/>
              </a:ln>
              <a:solidFill>
                <a:prstClr val="black"/>
              </a:solidFill>
              <a:effectLst/>
              <a:uLnTx/>
              <a:uFillTx/>
              <a:ea typeface="Calibri"/>
              <a:cs typeface="Times New Roman"/>
            </a:endParaRPr>
          </a:p>
        </p:txBody>
      </p:sp>
    </p:spTree>
    <p:extLst>
      <p:ext uri="{BB962C8B-B14F-4D97-AF65-F5344CB8AC3E}">
        <p14:creationId xmlns:p14="http://schemas.microsoft.com/office/powerpoint/2010/main" val="2504263018"/>
      </p:ext>
    </p:extLst>
  </p:cSld>
  <p:clrMapOvr>
    <a:masterClrMapping/>
  </p:clrMapOvr>
  <mc:AlternateContent xmlns:mc="http://schemas.openxmlformats.org/markup-compatibility/2006" xmlns:p14="http://schemas.microsoft.com/office/powerpoint/2010/main">
    <mc:Choice Requires="p14">
      <p:transition spd="slow" p14:dur="1200" advClick="0" advTm="3000">
        <p14:prism/>
      </p:transition>
    </mc:Choice>
    <mc:Fallback xmlns="">
      <p:transition spd="slow" advClick="0" advTm="3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25736" y="1916832"/>
            <a:ext cx="7862688" cy="4896544"/>
          </a:xfrm>
        </p:spPr>
        <p:txBody>
          <a:bodyPr>
            <a:normAutofit fontScale="92500" lnSpcReduction="20000"/>
          </a:bodyPr>
          <a:lstStyle/>
          <a:p>
            <a:r>
              <a:rPr lang="es-MX" sz="1900" dirty="0" smtClean="0">
                <a:latin typeface="Arial" panose="020B0604020202020204" pitchFamily="34" charset="0"/>
                <a:cs typeface="Arial" panose="020B0604020202020204" pitchFamily="34" charset="0"/>
              </a:rPr>
              <a:t>Realizar Proselitismo el día de la Jornada Electoral.</a:t>
            </a:r>
          </a:p>
          <a:p>
            <a:r>
              <a:rPr lang="es-MX" sz="1900" dirty="0" smtClean="0">
                <a:latin typeface="Arial" panose="020B0604020202020204" pitchFamily="34" charset="0"/>
                <a:cs typeface="Arial" panose="020B0604020202020204" pitchFamily="34" charset="0"/>
              </a:rPr>
              <a:t>Obstaculizar el desarrollo de la jornada.</a:t>
            </a:r>
          </a:p>
          <a:p>
            <a:r>
              <a:rPr lang="es-MX" sz="1900" dirty="0" smtClean="0">
                <a:latin typeface="Arial" panose="020B0604020202020204" pitchFamily="34" charset="0"/>
                <a:cs typeface="Arial" panose="020B0604020202020204" pitchFamily="34" charset="0"/>
              </a:rPr>
              <a:t>Retener o Recoger credenciales sin causa justificada.</a:t>
            </a:r>
          </a:p>
          <a:p>
            <a:r>
              <a:rPr lang="es-MX" sz="1900" dirty="0" smtClean="0">
                <a:latin typeface="Arial" panose="020B0604020202020204" pitchFamily="34" charset="0"/>
                <a:cs typeface="Arial" panose="020B0604020202020204" pitchFamily="34" charset="0"/>
              </a:rPr>
              <a:t>Compra de votos (dinero, coacción) c/violencia.</a:t>
            </a:r>
          </a:p>
          <a:p>
            <a:r>
              <a:rPr lang="es-MX" sz="1900" dirty="0" smtClean="0">
                <a:latin typeface="Arial" panose="020B0604020202020204" pitchFamily="34" charset="0"/>
                <a:cs typeface="Arial" panose="020B0604020202020204" pitchFamily="34" charset="0"/>
              </a:rPr>
              <a:t>Adquiera o comercialice ilegalmente equipos para elaboración de credenciales.</a:t>
            </a:r>
          </a:p>
          <a:p>
            <a:r>
              <a:rPr lang="es-MX" sz="1900" dirty="0" smtClean="0">
                <a:latin typeface="Arial" panose="020B0604020202020204" pitchFamily="34" charset="0"/>
                <a:cs typeface="Arial" panose="020B0604020202020204" pitchFamily="34" charset="0"/>
              </a:rPr>
              <a:t>Amenazar con suspender programas sociales.</a:t>
            </a:r>
          </a:p>
          <a:p>
            <a:r>
              <a:rPr lang="es-MX" sz="1900" dirty="0" smtClean="0">
                <a:latin typeface="Arial" panose="020B0604020202020204" pitchFamily="34" charset="0"/>
                <a:cs typeface="Arial" panose="020B0604020202020204" pitchFamily="34" charset="0"/>
              </a:rPr>
              <a:t>Acarreo de Votantes.</a:t>
            </a:r>
          </a:p>
          <a:p>
            <a:r>
              <a:rPr lang="es-MX" sz="1900" dirty="0" smtClean="0">
                <a:latin typeface="Arial" panose="020B0604020202020204" pitchFamily="34" charset="0"/>
                <a:cs typeface="Arial" panose="020B0604020202020204" pitchFamily="34" charset="0"/>
              </a:rPr>
              <a:t>Obstaculizar el traslado de paquetes.</a:t>
            </a:r>
          </a:p>
          <a:p>
            <a:r>
              <a:rPr lang="es-MX" sz="1900" dirty="0" smtClean="0">
                <a:latin typeface="Arial" panose="020B0604020202020204" pitchFamily="34" charset="0"/>
                <a:cs typeface="Arial" panose="020B0604020202020204" pitchFamily="34" charset="0"/>
              </a:rPr>
              <a:t>Impedir instalación o cierre de casillas.</a:t>
            </a:r>
          </a:p>
          <a:p>
            <a:r>
              <a:rPr lang="es-MX" sz="1900" dirty="0" smtClean="0">
                <a:latin typeface="Arial" panose="020B0604020202020204" pitchFamily="34" charset="0"/>
                <a:cs typeface="Arial" panose="020B0604020202020204" pitchFamily="34" charset="0"/>
              </a:rPr>
              <a:t>Publique o difunda encuestas o sondeos de opinión.</a:t>
            </a:r>
          </a:p>
          <a:p>
            <a:r>
              <a:rPr lang="es-MX" sz="1900" dirty="0" smtClean="0">
                <a:latin typeface="Arial" panose="020B0604020202020204" pitchFamily="34" charset="0"/>
                <a:cs typeface="Arial" panose="020B0604020202020204" pitchFamily="34" charset="0"/>
              </a:rPr>
              <a:t>Provoque</a:t>
            </a:r>
            <a:r>
              <a:rPr lang="es-MX" sz="1900" dirty="0" smtClean="0">
                <a:latin typeface="Arial" panose="020B0604020202020204" pitchFamily="34" charset="0"/>
                <a:cs typeface="Arial" panose="020B0604020202020204" pitchFamily="34" charset="0"/>
              </a:rPr>
              <a:t> </a:t>
            </a:r>
            <a:r>
              <a:rPr lang="es-MX" sz="1900" u="sng" dirty="0" smtClean="0">
                <a:latin typeface="Arial" panose="020B0604020202020204" pitchFamily="34" charset="0"/>
                <a:cs typeface="Arial" panose="020B0604020202020204" pitchFamily="34" charset="0"/>
              </a:rPr>
              <a:t>actos de temor o intimidación </a:t>
            </a:r>
            <a:r>
              <a:rPr lang="es-MX" sz="1900" dirty="0" smtClean="0">
                <a:latin typeface="Arial" panose="020B0604020202020204" pitchFamily="34" charset="0"/>
                <a:cs typeface="Arial" panose="020B0604020202020204" pitchFamily="34" charset="0"/>
              </a:rPr>
              <a:t>en el electorado.</a:t>
            </a:r>
          </a:p>
          <a:p>
            <a:r>
              <a:rPr lang="es-MX" sz="1900" dirty="0" smtClean="0">
                <a:latin typeface="Arial" panose="020B0604020202020204" pitchFamily="34" charset="0"/>
                <a:cs typeface="Arial" panose="020B0604020202020204" pitchFamily="34" charset="0"/>
              </a:rPr>
              <a:t>Proporcione o sea medio de fondos del extranjero para organizaciones políticas dentro de una campaña electoral.</a:t>
            </a:r>
          </a:p>
          <a:p>
            <a:endParaRPr lang="es-MX" dirty="0" smtClean="0"/>
          </a:p>
          <a:p>
            <a:endParaRPr lang="es-MX" dirty="0" smtClean="0"/>
          </a:p>
          <a:p>
            <a:endParaRPr lang="es-MX" dirty="0" smtClean="0"/>
          </a:p>
          <a:p>
            <a:endParaRPr lang="es-MX" dirty="0" smtClean="0"/>
          </a:p>
          <a:p>
            <a:endParaRPr lang="es-MX" dirty="0" smtClean="0"/>
          </a:p>
          <a:p>
            <a:endParaRPr lang="es-MX" dirty="0"/>
          </a:p>
        </p:txBody>
      </p:sp>
      <p:sp>
        <p:nvSpPr>
          <p:cNvPr id="4" name="Rectángulo 3"/>
          <p:cNvSpPr/>
          <p:nvPr/>
        </p:nvSpPr>
        <p:spPr>
          <a:xfrm>
            <a:off x="1043608" y="476672"/>
            <a:ext cx="7344816" cy="966878"/>
          </a:xfrm>
          <a:prstGeom prst="rect">
            <a:avLst/>
          </a:prstGeom>
          <a:ln/>
        </p:spPr>
        <p:style>
          <a:lnRef idx="0">
            <a:schemeClr val="accent2"/>
          </a:lnRef>
          <a:fillRef idx="3">
            <a:schemeClr val="accent2"/>
          </a:fillRef>
          <a:effectRef idx="3">
            <a:schemeClr val="accent2"/>
          </a:effectRef>
          <a:fontRef idx="minor">
            <a:schemeClr val="lt1"/>
          </a:fontRef>
        </p:style>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kumimoji="0" lang="es-MX" sz="3200" b="1" i="0" u="none" strike="noStrike" kern="1200" cap="none" spc="0" normalizeH="0" baseline="0" noProof="0" dirty="0">
                <a:ln>
                  <a:noFill/>
                </a:ln>
                <a:solidFill>
                  <a:sysClr val="window" lastClr="FFFFFF"/>
                </a:solidFill>
                <a:effectLst/>
                <a:uLnTx/>
                <a:uFillTx/>
                <a:latin typeface="Calibri" pitchFamily="34" charset="0"/>
                <a:ea typeface="+mn-ea"/>
                <a:cs typeface="+mn-cs"/>
              </a:rPr>
              <a:t>DELITOS COMETIDOS POR CUALQUIER PERSONA:</a:t>
            </a:r>
            <a:endParaRPr kumimoji="0" lang="es-MX" sz="3200" b="1" i="0" u="none" strike="noStrike" kern="1200" cap="none" spc="0" normalizeH="0" baseline="0" noProof="0" dirty="0">
              <a:ln>
                <a:noFill/>
              </a:ln>
              <a:solidFill>
                <a:sysClr val="window" lastClr="FFFFFF"/>
              </a:solidFill>
              <a:effectLst/>
              <a:uLnTx/>
              <a:uFillTx/>
              <a:latin typeface="Calibri"/>
              <a:ea typeface="+mn-ea"/>
              <a:cs typeface="+mn-cs"/>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184" y="3861048"/>
            <a:ext cx="2360814" cy="1008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6025219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043608" y="627076"/>
            <a:ext cx="6062878" cy="523220"/>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s-MX" sz="2800" dirty="0"/>
              <a:t>CASO: </a:t>
            </a:r>
            <a:r>
              <a:rPr lang="es-MX" sz="2800" dirty="0" smtClean="0"/>
              <a:t>“PUBLICIONES EN PERIODICO”</a:t>
            </a:r>
            <a:endParaRPr lang="es-MX" sz="2800" dirty="0"/>
          </a:p>
        </p:txBody>
      </p:sp>
      <p:sp>
        <p:nvSpPr>
          <p:cNvPr id="5" name="CuadroTexto 4"/>
          <p:cNvSpPr txBox="1"/>
          <p:nvPr/>
        </p:nvSpPr>
        <p:spPr>
          <a:xfrm>
            <a:off x="1331640" y="1556792"/>
            <a:ext cx="4877104" cy="646331"/>
          </a:xfrm>
          <a:prstGeom prst="rect">
            <a:avLst/>
          </a:prstGeom>
          <a:noFill/>
        </p:spPr>
        <p:txBody>
          <a:bodyPr wrap="none" rtlCol="0">
            <a:spAutoFit/>
          </a:bodyPr>
          <a:lstStyle/>
          <a:p>
            <a:r>
              <a:rPr lang="es-MX" u="sng" dirty="0"/>
              <a:t>PARTES INVOLUCRADAS</a:t>
            </a:r>
            <a:r>
              <a:rPr lang="es-MX" dirty="0"/>
              <a:t>:</a:t>
            </a:r>
          </a:p>
          <a:p>
            <a:r>
              <a:rPr lang="es-MX" dirty="0"/>
              <a:t>FEPADE- </a:t>
            </a:r>
            <a:r>
              <a:rPr lang="es-MX" dirty="0" smtClean="0"/>
              <a:t>PERIODICO DE SALTILLO, COAHUILA. </a:t>
            </a:r>
            <a:endParaRPr lang="es-MX" dirty="0"/>
          </a:p>
        </p:txBody>
      </p:sp>
      <p:sp>
        <p:nvSpPr>
          <p:cNvPr id="6" name="CuadroTexto 5"/>
          <p:cNvSpPr txBox="1"/>
          <p:nvPr/>
        </p:nvSpPr>
        <p:spPr>
          <a:xfrm>
            <a:off x="860551" y="2653461"/>
            <a:ext cx="3569972" cy="1477328"/>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MX" u="sng" dirty="0"/>
              <a:t>HECHOS DENUNCIADOS</a:t>
            </a:r>
            <a:r>
              <a:rPr lang="es-MX" u="sng" dirty="0" smtClean="0"/>
              <a:t>:</a:t>
            </a:r>
          </a:p>
          <a:p>
            <a:r>
              <a:rPr lang="es-MX" dirty="0" smtClean="0"/>
              <a:t>PUBLICACIONES EN LA VEDA ELECTORAL.</a:t>
            </a:r>
            <a:endParaRPr lang="es-MX" dirty="0"/>
          </a:p>
          <a:p>
            <a:r>
              <a:rPr lang="es-MX" dirty="0" smtClean="0"/>
              <a:t>DIRECTOR GRAL. Y DIRECTOR EDITORIAL.</a:t>
            </a:r>
            <a:endParaRPr lang="es-MX" dirty="0"/>
          </a:p>
        </p:txBody>
      </p:sp>
      <p:sp>
        <p:nvSpPr>
          <p:cNvPr id="7" name="CuadroTexto 6"/>
          <p:cNvSpPr txBox="1"/>
          <p:nvPr/>
        </p:nvSpPr>
        <p:spPr>
          <a:xfrm>
            <a:off x="848884" y="4581127"/>
            <a:ext cx="3581639" cy="120032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MX" u="sng" dirty="0"/>
              <a:t>RESOLUCIÓN:</a:t>
            </a:r>
          </a:p>
          <a:p>
            <a:r>
              <a:rPr lang="es-MX" dirty="0"/>
              <a:t>SE LIBERA ORDEN DE APREHENSIÓN Y </a:t>
            </a:r>
            <a:r>
              <a:rPr lang="es-MX" dirty="0" smtClean="0"/>
              <a:t>ESTAN SUJETOS </a:t>
            </a:r>
            <a:r>
              <a:rPr lang="es-MX" dirty="0"/>
              <a:t>A PROCESO PENAL.</a:t>
            </a: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318379" y="3083186"/>
            <a:ext cx="3541737" cy="2361158"/>
          </a:xfrm>
          <a:prstGeom prst="rect">
            <a:avLst/>
          </a:prstGeom>
        </p:spPr>
      </p:pic>
    </p:spTree>
    <p:extLst>
      <p:ext uri="{BB962C8B-B14F-4D97-AF65-F5344CB8AC3E}">
        <p14:creationId xmlns:p14="http://schemas.microsoft.com/office/powerpoint/2010/main" val="319855882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771800" y="620688"/>
            <a:ext cx="3870098" cy="523220"/>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s-MX" sz="2800" dirty="0"/>
              <a:t>CASO: </a:t>
            </a:r>
            <a:r>
              <a:rPr lang="es-MX" sz="2800" dirty="0" smtClean="0"/>
              <a:t>“OPLE CHIAPAS”</a:t>
            </a:r>
            <a:endParaRPr lang="es-MX" sz="2800" dirty="0"/>
          </a:p>
        </p:txBody>
      </p:sp>
      <p:sp>
        <p:nvSpPr>
          <p:cNvPr id="5" name="CuadroTexto 4"/>
          <p:cNvSpPr txBox="1"/>
          <p:nvPr/>
        </p:nvSpPr>
        <p:spPr>
          <a:xfrm>
            <a:off x="1331640" y="1556792"/>
            <a:ext cx="4050981" cy="646331"/>
          </a:xfrm>
          <a:prstGeom prst="rect">
            <a:avLst/>
          </a:prstGeom>
          <a:noFill/>
        </p:spPr>
        <p:txBody>
          <a:bodyPr wrap="none" rtlCol="0">
            <a:spAutoFit/>
          </a:bodyPr>
          <a:lstStyle/>
          <a:p>
            <a:r>
              <a:rPr lang="es-MX" u="sng" dirty="0"/>
              <a:t>PARTES INVOLUCRADAS</a:t>
            </a:r>
            <a:r>
              <a:rPr lang="es-MX" dirty="0"/>
              <a:t>:</a:t>
            </a:r>
          </a:p>
          <a:p>
            <a:r>
              <a:rPr lang="es-MX" dirty="0" smtClean="0"/>
              <a:t>FEPADE- CONSEJEROS OPLE CHIAPAS. </a:t>
            </a:r>
            <a:endParaRPr lang="es-MX" dirty="0"/>
          </a:p>
        </p:txBody>
      </p:sp>
      <p:sp>
        <p:nvSpPr>
          <p:cNvPr id="6" name="CuadroTexto 5"/>
          <p:cNvSpPr txBox="1"/>
          <p:nvPr/>
        </p:nvSpPr>
        <p:spPr>
          <a:xfrm>
            <a:off x="551977" y="2956616"/>
            <a:ext cx="3606295" cy="92333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MX" u="sng" dirty="0"/>
              <a:t>HECHOS DENUNCIADOS</a:t>
            </a:r>
            <a:r>
              <a:rPr lang="es-MX" u="sng" dirty="0" smtClean="0"/>
              <a:t>:</a:t>
            </a:r>
          </a:p>
          <a:p>
            <a:r>
              <a:rPr lang="es-MX" dirty="0" smtClean="0"/>
              <a:t>FRAUDE CIBERNETICO.</a:t>
            </a:r>
            <a:endParaRPr lang="es-MX" dirty="0"/>
          </a:p>
          <a:p>
            <a:endParaRPr lang="es-MX" dirty="0"/>
          </a:p>
        </p:txBody>
      </p:sp>
      <p:sp>
        <p:nvSpPr>
          <p:cNvPr id="7" name="CuadroTexto 6"/>
          <p:cNvSpPr txBox="1"/>
          <p:nvPr/>
        </p:nvSpPr>
        <p:spPr>
          <a:xfrm>
            <a:off x="576633" y="4244476"/>
            <a:ext cx="3581639" cy="98488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MX" u="sng" dirty="0"/>
              <a:t>RESOLUCIÓN:</a:t>
            </a:r>
          </a:p>
          <a:p>
            <a:r>
              <a:rPr lang="es-MX" sz="2000" dirty="0" smtClean="0"/>
              <a:t>PENAL ESTATAL DE EL AMATE, UBICADO EN CINTALAPA.</a:t>
            </a:r>
            <a:endParaRPr lang="es-MX" sz="2000" dirty="0"/>
          </a:p>
        </p:txBody>
      </p:sp>
      <p:pic>
        <p:nvPicPr>
          <p:cNvPr id="1026" name="Picture 2" descr="http://cdn.proceso.com.mx/media/2016/05/ople-chiap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2852936"/>
            <a:ext cx="4027693" cy="243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9998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7 CuadroTexto"/>
          <p:cNvSpPr txBox="1"/>
          <p:nvPr/>
        </p:nvSpPr>
        <p:spPr>
          <a:xfrm>
            <a:off x="755576" y="2996952"/>
            <a:ext cx="6408712" cy="2931572"/>
          </a:xfrm>
          <a:prstGeom prst="rect">
            <a:avLst/>
          </a:prstGeom>
          <a:noFill/>
        </p:spPr>
        <p:txBody>
          <a:bodyPr wrap="square" rtlCol="0">
            <a:spAutoFit/>
          </a:bodyPr>
          <a:lstStyle/>
          <a:p>
            <a:pPr algn="just">
              <a:defRPr/>
            </a:pPr>
            <a:r>
              <a:rPr lang="es-ES" sz="2600" b="1" kern="0" dirty="0">
                <a:solidFill>
                  <a:schemeClr val="accent5">
                    <a:lumMod val="75000"/>
                  </a:schemeClr>
                </a:solidFill>
              </a:rPr>
              <a:t>Art. 9 Ley General en Materia de Delitos Electorales.</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s-ES" sz="2600" b="1" i="0" u="none" strike="noStrike" kern="0" cap="none" spc="0" normalizeH="0" baseline="0" noProof="0" dirty="0">
              <a:ln>
                <a:noFill/>
              </a:ln>
              <a:solidFill>
                <a:srgbClr val="B2B2B2">
                  <a:lumMod val="50000"/>
                </a:srgbClr>
              </a:solidFill>
              <a:effectLst/>
              <a:uLnTx/>
              <a:uFillTx/>
            </a:endParaRPr>
          </a:p>
          <a:p>
            <a:pPr marL="0" marR="0" lvl="0" indent="0" algn="just" defTabSz="914400" eaLnBrk="1" fontAlgn="auto" latinLnBrk="0" hangingPunct="1">
              <a:lnSpc>
                <a:spcPct val="100000"/>
              </a:lnSpc>
              <a:spcBef>
                <a:spcPts val="300"/>
              </a:spcBef>
              <a:spcAft>
                <a:spcPts val="0"/>
              </a:spcAft>
              <a:buClrTx/>
              <a:buSzTx/>
              <a:buFontTx/>
              <a:buNone/>
              <a:tabLst/>
              <a:defRPr/>
            </a:pPr>
            <a:r>
              <a:rPr kumimoji="0" lang="es-ES" sz="2600" b="1" i="0" u="none" strike="noStrike" kern="0" cap="none" spc="0" normalizeH="0" baseline="0" noProof="0" dirty="0">
                <a:ln>
                  <a:noFill/>
                </a:ln>
                <a:solidFill>
                  <a:srgbClr val="FFC000"/>
                </a:solidFill>
                <a:effectLst/>
                <a:uLnTx/>
                <a:uFillTx/>
              </a:rPr>
              <a:t>SANCIÓN:</a:t>
            </a:r>
            <a:r>
              <a:rPr kumimoji="0" lang="es-ES" sz="2600" b="1" i="0" u="none" strike="noStrike" kern="0" cap="none" spc="0" normalizeH="0" baseline="0" noProof="0" dirty="0">
                <a:ln>
                  <a:noFill/>
                </a:ln>
                <a:solidFill>
                  <a:srgbClr val="B2B2B2">
                    <a:lumMod val="50000"/>
                  </a:srgbClr>
                </a:solidFill>
                <a:effectLst/>
                <a:uLnTx/>
                <a:uFillTx/>
              </a:rPr>
              <a:t> </a:t>
            </a:r>
            <a:r>
              <a:rPr kumimoji="0" lang="es-ES" sz="2600" b="0" i="0" u="none" strike="noStrike" kern="0" cap="none" spc="0" normalizeH="0" baseline="0" noProof="0" dirty="0">
                <a:ln>
                  <a:noFill/>
                </a:ln>
                <a:solidFill>
                  <a:srgbClr val="FFFFFF"/>
                </a:solidFill>
                <a:effectLst/>
                <a:uLnTx/>
                <a:uFillTx/>
              </a:rPr>
              <a:t>Se impondrán de cien a doscientos días multa y prisión de dos a seis años, al funcionario partidista o al candidato que……..</a:t>
            </a:r>
            <a:endParaRPr kumimoji="0" lang="es-MX" sz="2600" b="0" i="0" u="none" strike="noStrike" kern="0" cap="none" spc="0" normalizeH="0" baseline="0" noProof="0" dirty="0">
              <a:ln>
                <a:noFill/>
              </a:ln>
              <a:solidFill>
                <a:srgbClr val="FFFFFF"/>
              </a:solidFill>
              <a:effectLst/>
              <a:uLnTx/>
              <a:uFillTx/>
            </a:endParaRPr>
          </a:p>
        </p:txBody>
      </p:sp>
      <p:sp>
        <p:nvSpPr>
          <p:cNvPr id="2" name="CuadroTexto 1"/>
          <p:cNvSpPr txBox="1"/>
          <p:nvPr/>
        </p:nvSpPr>
        <p:spPr>
          <a:xfrm>
            <a:off x="827584" y="836712"/>
            <a:ext cx="6696744" cy="156966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MX" sz="3200" dirty="0">
                <a:latin typeface="Calibri" panose="020F0502020204030204" pitchFamily="34" charset="0"/>
              </a:rPr>
              <a:t>DELITOS ELECTORALES, COMETIDOS POR FUNCIONARIOS PARTIDISTAS O CANDIDATOS</a:t>
            </a:r>
          </a:p>
        </p:txBody>
      </p:sp>
    </p:spTree>
    <p:extLst>
      <p:ext uri="{BB962C8B-B14F-4D97-AF65-F5344CB8AC3E}">
        <p14:creationId xmlns:p14="http://schemas.microsoft.com/office/powerpoint/2010/main" val="250185438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598" y="2160590"/>
            <a:ext cx="7994849" cy="4436762"/>
          </a:xfrm>
        </p:spPr>
        <p:txBody>
          <a:bodyPr>
            <a:normAutofit fontScale="92500" lnSpcReduction="10000"/>
          </a:bodyPr>
          <a:lstStyle/>
          <a:p>
            <a:r>
              <a:rPr lang="es-MX" dirty="0" smtClean="0">
                <a:latin typeface="Arial" panose="020B0604020202020204" pitchFamily="34" charset="0"/>
                <a:cs typeface="Arial" panose="020B0604020202020204" pitchFamily="34" charset="0"/>
              </a:rPr>
              <a:t>Ejercer presión para votar o no hacerlo.</a:t>
            </a:r>
          </a:p>
          <a:p>
            <a:r>
              <a:rPr lang="es-MX" u="sng" dirty="0" smtClean="0">
                <a:latin typeface="Arial" panose="020B0604020202020204" pitchFamily="34" charset="0"/>
                <a:cs typeface="Arial" panose="020B0604020202020204" pitchFamily="34" charset="0"/>
              </a:rPr>
              <a:t>Realice o distribuya propaganda el día de la jornada electoral.</a:t>
            </a:r>
          </a:p>
          <a:p>
            <a:r>
              <a:rPr lang="es-MX" dirty="0" smtClean="0">
                <a:latin typeface="Arial" panose="020B0604020202020204" pitchFamily="34" charset="0"/>
                <a:cs typeface="Arial" panose="020B0604020202020204" pitchFamily="34" charset="0"/>
              </a:rPr>
              <a:t>Sustraiga, destruya, altere o haga uso indebido de los documentos o materiales electorales.</a:t>
            </a:r>
          </a:p>
          <a:p>
            <a:r>
              <a:rPr lang="es-MX" dirty="0" smtClean="0">
                <a:latin typeface="Arial" panose="020B0604020202020204" pitchFamily="34" charset="0"/>
                <a:cs typeface="Arial" panose="020B0604020202020204" pitchFamily="34" charset="0"/>
              </a:rPr>
              <a:t>Divulgue dolosamente noticias falsas al desarrollo de la jornada y resultados.</a:t>
            </a:r>
          </a:p>
          <a:p>
            <a:r>
              <a:rPr lang="es-MX" u="sng" dirty="0" smtClean="0">
                <a:latin typeface="Arial" panose="020B0604020202020204" pitchFamily="34" charset="0"/>
                <a:cs typeface="Arial" panose="020B0604020202020204" pitchFamily="34" charset="0"/>
              </a:rPr>
              <a:t>Obstaculice el desarrollo normal de las votaciones ejerciendo violencia contra los funcionarios electorales.</a:t>
            </a:r>
          </a:p>
          <a:p>
            <a:r>
              <a:rPr lang="es-MX" dirty="0" smtClean="0">
                <a:latin typeface="Arial" panose="020B0604020202020204" pitchFamily="34" charset="0"/>
                <a:cs typeface="Arial" panose="020B0604020202020204" pitchFamily="34" charset="0"/>
              </a:rPr>
              <a:t>Impidan apertura o clausura de actos electorales, traslados de documentación electoral.</a:t>
            </a:r>
          </a:p>
          <a:p>
            <a:r>
              <a:rPr lang="es-MX" dirty="0" smtClean="0">
                <a:latin typeface="Arial" panose="020B0604020202020204" pitchFamily="34" charset="0"/>
                <a:cs typeface="Arial" panose="020B0604020202020204" pitchFamily="34" charset="0"/>
              </a:rPr>
              <a:t>No rinda cuentas.</a:t>
            </a:r>
          </a:p>
          <a:p>
            <a:r>
              <a:rPr lang="es-MX" dirty="0" smtClean="0">
                <a:latin typeface="Arial" panose="020B0604020202020204" pitchFamily="34" charset="0"/>
                <a:cs typeface="Arial" panose="020B0604020202020204" pitchFamily="34" charset="0"/>
              </a:rPr>
              <a:t>Compra de votos.</a:t>
            </a:r>
          </a:p>
          <a:p>
            <a:r>
              <a:rPr lang="es-MX" dirty="0" smtClean="0">
                <a:latin typeface="Arial" panose="020B0604020202020204" pitchFamily="34" charset="0"/>
                <a:cs typeface="Arial" panose="020B0604020202020204" pitchFamily="34" charset="0"/>
              </a:rPr>
              <a:t>Utilice facturas alteradas.</a:t>
            </a:r>
          </a:p>
          <a:p>
            <a:r>
              <a:rPr lang="es-MX" dirty="0" smtClean="0">
                <a:latin typeface="Arial" panose="020B0604020202020204" pitchFamily="34" charset="0"/>
                <a:cs typeface="Arial" panose="020B0604020202020204" pitchFamily="34" charset="0"/>
              </a:rPr>
              <a:t>Oculte o niegue información.</a:t>
            </a:r>
          </a:p>
          <a:p>
            <a:endParaRPr lang="es-MX" dirty="0"/>
          </a:p>
        </p:txBody>
      </p:sp>
      <p:sp>
        <p:nvSpPr>
          <p:cNvPr id="4" name="CuadroTexto 3"/>
          <p:cNvSpPr txBox="1"/>
          <p:nvPr/>
        </p:nvSpPr>
        <p:spPr>
          <a:xfrm>
            <a:off x="971600" y="404664"/>
            <a:ext cx="6696744" cy="156966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MX" sz="3200" dirty="0">
                <a:latin typeface="Calibri" panose="020F0502020204030204" pitchFamily="34" charset="0"/>
              </a:rPr>
              <a:t>DELITOS ELECTORALES, COMETIDOS POR FUNCIONARIOS PARTIDISTAS O CANDIDATOS</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4869160"/>
            <a:ext cx="3129726" cy="15744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1668726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331640" y="1556792"/>
            <a:ext cx="4578433" cy="646331"/>
          </a:xfrm>
          <a:prstGeom prst="rect">
            <a:avLst/>
          </a:prstGeom>
          <a:noFill/>
        </p:spPr>
        <p:txBody>
          <a:bodyPr wrap="none" rtlCol="0">
            <a:spAutoFit/>
          </a:bodyPr>
          <a:lstStyle/>
          <a:p>
            <a:r>
              <a:rPr lang="es-MX" u="sng" dirty="0"/>
              <a:t>PARTES INVOLUCRADAS</a:t>
            </a:r>
            <a:r>
              <a:rPr lang="es-MX" dirty="0" smtClean="0"/>
              <a:t>: .</a:t>
            </a:r>
            <a:endParaRPr lang="es-MX" dirty="0"/>
          </a:p>
          <a:p>
            <a:r>
              <a:rPr lang="es-MX" dirty="0"/>
              <a:t>FEPADE- </a:t>
            </a:r>
            <a:r>
              <a:rPr lang="es-MX" dirty="0" smtClean="0"/>
              <a:t>CANDIDATO INDEPENDIENTE B.C. </a:t>
            </a:r>
            <a:endParaRPr lang="es-MX" dirty="0"/>
          </a:p>
        </p:txBody>
      </p:sp>
      <p:sp>
        <p:nvSpPr>
          <p:cNvPr id="6" name="CuadroTexto 5"/>
          <p:cNvSpPr txBox="1"/>
          <p:nvPr/>
        </p:nvSpPr>
        <p:spPr>
          <a:xfrm>
            <a:off x="539552" y="2616007"/>
            <a:ext cx="3569972" cy="1477328"/>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MX" u="sng" dirty="0"/>
              <a:t>HECHOS DENUNCIADOS</a:t>
            </a:r>
            <a:r>
              <a:rPr lang="es-MX" u="sng" dirty="0" smtClean="0"/>
              <a:t>:</a:t>
            </a:r>
          </a:p>
          <a:p>
            <a:r>
              <a:rPr lang="es-MX" dirty="0" smtClean="0"/>
              <a:t>NO RENDIR CUENTAS DEL INFORME DE GASTOS DE CAMPAÑA 2015.</a:t>
            </a:r>
            <a:endParaRPr lang="es-MX" dirty="0"/>
          </a:p>
          <a:p>
            <a:endParaRPr lang="es-MX" dirty="0"/>
          </a:p>
        </p:txBody>
      </p:sp>
      <p:sp>
        <p:nvSpPr>
          <p:cNvPr id="7" name="CuadroTexto 6"/>
          <p:cNvSpPr txBox="1"/>
          <p:nvPr/>
        </p:nvSpPr>
        <p:spPr>
          <a:xfrm>
            <a:off x="564208" y="4581128"/>
            <a:ext cx="3581639" cy="120032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MX" u="sng" dirty="0"/>
              <a:t>RESOLUCIÓN:</a:t>
            </a:r>
          </a:p>
          <a:p>
            <a:r>
              <a:rPr lang="es-MX" dirty="0"/>
              <a:t>SE LIBERA ORDEN DE APREHENSIÓN Y ESTA SUJETO A PROCESO PENAL.</a:t>
            </a:r>
          </a:p>
        </p:txBody>
      </p:sp>
      <p:sp>
        <p:nvSpPr>
          <p:cNvPr id="8" name="CuadroTexto 7"/>
          <p:cNvSpPr txBox="1"/>
          <p:nvPr/>
        </p:nvSpPr>
        <p:spPr>
          <a:xfrm>
            <a:off x="2236387" y="590212"/>
            <a:ext cx="6053067" cy="523220"/>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s-MX" sz="2800" dirty="0"/>
              <a:t>CASO: </a:t>
            </a:r>
            <a:r>
              <a:rPr lang="es-MX" sz="2800" dirty="0" smtClean="0"/>
              <a:t>“CANDIDATO INDEPENDIENTE”</a:t>
            </a:r>
            <a:endParaRPr lang="es-MX" sz="2800" dirty="0"/>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0032" y="2852936"/>
            <a:ext cx="3100214" cy="204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7057977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83568" y="2132856"/>
            <a:ext cx="7778825" cy="4168805"/>
          </a:xfrm>
        </p:spPr>
        <p:txBody>
          <a:bodyPr>
            <a:normAutofit fontScale="92500"/>
          </a:bodyPr>
          <a:lstStyle/>
          <a:p>
            <a:pPr algn="just"/>
            <a:r>
              <a:rPr lang="es-MX" sz="2400" dirty="0" smtClean="0">
                <a:latin typeface="Arial" panose="020B0604020202020204" pitchFamily="34" charset="0"/>
                <a:cs typeface="Arial" panose="020B0604020202020204" pitchFamily="34" charset="0"/>
              </a:rPr>
              <a:t>Todo aquel que preste servicios a favor del municipio, estado o federación, órganos autónomos, es decir todo aquel que recibe dinero del erario público.</a:t>
            </a:r>
          </a:p>
          <a:p>
            <a:pPr algn="just"/>
            <a:r>
              <a:rPr lang="es-MX" sz="2400" dirty="0" smtClean="0">
                <a:latin typeface="Arial" panose="020B0604020202020204" pitchFamily="34" charset="0"/>
                <a:cs typeface="Arial" panose="020B0604020202020204" pitchFamily="34" charset="0"/>
              </a:rPr>
              <a:t>Principio de Imparcialidad. (Impedir el uso del poder público a favor o en contra de algún partido político). Art. 134 Constitución.</a:t>
            </a:r>
          </a:p>
          <a:p>
            <a:pPr algn="just"/>
            <a:r>
              <a:rPr lang="es-MX" sz="2400" dirty="0" smtClean="0">
                <a:latin typeface="Arial" panose="020B0604020202020204" pitchFamily="34" charset="0"/>
                <a:cs typeface="Arial" panose="020B0604020202020204" pitchFamily="34" charset="0"/>
              </a:rPr>
              <a:t>Son sujetos de responsabilidad política, penal, civil y administrativa; por los actos u omisiones que realicen derivados de sus funciones. Ley Federal de Responsabilidades de Servidores Públicos. (Juicio Político, Declaración de Procedencia).</a:t>
            </a:r>
          </a:p>
        </p:txBody>
      </p:sp>
      <p:sp>
        <p:nvSpPr>
          <p:cNvPr id="4" name="Rectángulo 3"/>
          <p:cNvSpPr/>
          <p:nvPr/>
        </p:nvSpPr>
        <p:spPr>
          <a:xfrm>
            <a:off x="1566915" y="620688"/>
            <a:ext cx="6012129" cy="1160340"/>
          </a:xfrm>
          <a:prstGeom prst="rect">
            <a:avLst/>
          </a:prstGeom>
        </p:spPr>
        <p:style>
          <a:lnRef idx="0">
            <a:schemeClr val="accent2"/>
          </a:lnRef>
          <a:fillRef idx="3">
            <a:schemeClr val="accent2"/>
          </a:fillRef>
          <a:effectRef idx="3">
            <a:schemeClr val="accent2"/>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s-MX" sz="3200" dirty="0" smtClean="0">
                <a:ln w="0"/>
                <a:solidFill>
                  <a:schemeClr val="tx1"/>
                </a:solidFill>
                <a:effectLst>
                  <a:outerShdw blurRad="38100" dist="19050" dir="2700000" algn="tl" rotWithShape="0">
                    <a:schemeClr val="dk1">
                      <a:alpha val="40000"/>
                    </a:schemeClr>
                  </a:outerShdw>
                </a:effectLst>
                <a:latin typeface="Calibri" pitchFamily="34" charset="0"/>
              </a:rPr>
              <a:t>CARACTERISTICAS DE LOS</a:t>
            </a:r>
            <a:r>
              <a:rPr lang="es-MX" sz="3200" b="0" kern="1200" cap="none" spc="0" dirty="0" smtClean="0">
                <a:ln w="0"/>
                <a:solidFill>
                  <a:schemeClr val="tx1"/>
                </a:solidFill>
                <a:effectLst>
                  <a:outerShdw blurRad="38100" dist="19050" dir="2700000" algn="tl" rotWithShape="0">
                    <a:schemeClr val="dk1">
                      <a:alpha val="40000"/>
                    </a:schemeClr>
                  </a:outerShdw>
                </a:effectLst>
                <a:latin typeface="Calibri" pitchFamily="34" charset="0"/>
              </a:rPr>
              <a:t> </a:t>
            </a:r>
            <a:r>
              <a:rPr lang="es-MX" sz="3200" b="0" kern="1200" cap="none" spc="0" dirty="0">
                <a:ln w="0"/>
                <a:solidFill>
                  <a:schemeClr val="tx1"/>
                </a:solidFill>
                <a:effectLst>
                  <a:outerShdw blurRad="38100" dist="19050" dir="2700000" algn="tl" rotWithShape="0">
                    <a:schemeClr val="dk1">
                      <a:alpha val="40000"/>
                    </a:schemeClr>
                  </a:outerShdw>
                </a:effectLst>
                <a:latin typeface="Calibri" pitchFamily="34" charset="0"/>
              </a:rPr>
              <a:t>SERVIDORES PÚBLICOS</a:t>
            </a:r>
            <a:endParaRPr lang="es-MX" sz="3200" b="0" kern="120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5363491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27584" y="980728"/>
            <a:ext cx="7056784" cy="5112568"/>
          </a:xfrm>
        </p:spPr>
        <p:txBody>
          <a:bodyPr>
            <a:normAutofit/>
          </a:bodyPr>
          <a:lstStyle/>
          <a:p>
            <a:pPr marL="0" indent="0" algn="ctr">
              <a:buNone/>
            </a:pPr>
            <a:r>
              <a:rPr lang="es-MX" sz="3300" u="sng" dirty="0"/>
              <a:t>OBJETIVO:</a:t>
            </a:r>
          </a:p>
          <a:p>
            <a:pPr marL="0" indent="0" algn="just">
              <a:buNone/>
            </a:pPr>
            <a:endParaRPr lang="es-MX" sz="3300" u="sng" dirty="0"/>
          </a:p>
          <a:p>
            <a:pPr marL="0" indent="0" algn="just">
              <a:buNone/>
            </a:pPr>
            <a:r>
              <a:rPr lang="es-ES" sz="2400" dirty="0" smtClean="0"/>
              <a:t>Es </a:t>
            </a:r>
            <a:r>
              <a:rPr lang="es-ES" sz="2400" dirty="0"/>
              <a:t>proporcionar </a:t>
            </a:r>
            <a:r>
              <a:rPr lang="es-ES" sz="2400" b="1" u="sng" dirty="0">
                <a:latin typeface="Arial Black" panose="020B0A04020102020204" pitchFamily="34" charset="0"/>
              </a:rPr>
              <a:t>información</a:t>
            </a:r>
            <a:r>
              <a:rPr lang="es-ES" sz="2400" dirty="0"/>
              <a:t> para mejorar el desempeño de los operadores electorales. </a:t>
            </a:r>
            <a:endParaRPr lang="es-ES" sz="2400" dirty="0" smtClean="0"/>
          </a:p>
          <a:p>
            <a:pPr marL="0" indent="0" algn="just">
              <a:buNone/>
            </a:pPr>
            <a:endParaRPr lang="es-ES" sz="2400" dirty="0"/>
          </a:p>
          <a:p>
            <a:pPr marL="0" indent="0" algn="just">
              <a:buNone/>
            </a:pPr>
            <a:r>
              <a:rPr lang="es-ES" sz="2400" dirty="0"/>
              <a:t>Este mecanismo  </a:t>
            </a:r>
            <a:r>
              <a:rPr lang="es-ES" sz="2400" dirty="0" smtClean="0"/>
              <a:t>      modernización </a:t>
            </a:r>
            <a:r>
              <a:rPr lang="es-ES" sz="2400" dirty="0"/>
              <a:t>de los sistemas e instituciones electorales</a:t>
            </a:r>
            <a:r>
              <a:rPr lang="es-ES" sz="2400" dirty="0" smtClean="0"/>
              <a:t>.</a:t>
            </a:r>
            <a:endParaRPr lang="es-MX" sz="2400" dirty="0"/>
          </a:p>
        </p:txBody>
      </p:sp>
      <p:sp>
        <p:nvSpPr>
          <p:cNvPr id="2" name="Flecha derecha 1"/>
          <p:cNvSpPr/>
          <p:nvPr/>
        </p:nvSpPr>
        <p:spPr>
          <a:xfrm>
            <a:off x="3419872" y="3645024"/>
            <a:ext cx="108012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77814242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178387" y="836712"/>
            <a:ext cx="6012129" cy="1160340"/>
          </a:xfrm>
          <a:prstGeom prst="rect">
            <a:avLst/>
          </a:prstGeom>
        </p:spPr>
        <p:style>
          <a:lnRef idx="0">
            <a:schemeClr val="accent2"/>
          </a:lnRef>
          <a:fillRef idx="3">
            <a:schemeClr val="accent2"/>
          </a:fillRef>
          <a:effectRef idx="3">
            <a:schemeClr val="accent2"/>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s-MX" sz="3200" b="0" kern="1200" cap="none" spc="0" dirty="0">
                <a:ln w="0"/>
                <a:solidFill>
                  <a:schemeClr val="tx1"/>
                </a:solidFill>
                <a:effectLst>
                  <a:outerShdw blurRad="38100" dist="19050" dir="2700000" algn="tl" rotWithShape="0">
                    <a:schemeClr val="dk1">
                      <a:alpha val="40000"/>
                    </a:schemeClr>
                  </a:outerShdw>
                </a:effectLst>
                <a:latin typeface="Calibri" pitchFamily="34" charset="0"/>
              </a:rPr>
              <a:t>DELITOS COMETIDOS POR SERVIDORES PÚBLICOS</a:t>
            </a:r>
            <a:endParaRPr lang="es-MX" sz="3200" b="0" kern="1200" cap="none" spc="0" dirty="0">
              <a:ln w="0"/>
              <a:solidFill>
                <a:schemeClr val="tx1"/>
              </a:solidFill>
              <a:effectLst>
                <a:outerShdw blurRad="38100" dist="19050" dir="2700000" algn="tl" rotWithShape="0">
                  <a:schemeClr val="dk1">
                    <a:alpha val="40000"/>
                  </a:schemeClr>
                </a:outerShdw>
              </a:effectLst>
            </a:endParaRPr>
          </a:p>
        </p:txBody>
      </p:sp>
      <p:sp>
        <p:nvSpPr>
          <p:cNvPr id="8" name="27 CuadroTexto"/>
          <p:cNvSpPr txBox="1"/>
          <p:nvPr/>
        </p:nvSpPr>
        <p:spPr>
          <a:xfrm>
            <a:off x="834856" y="2564904"/>
            <a:ext cx="6699192" cy="2531462"/>
          </a:xfrm>
          <a:prstGeom prst="rect">
            <a:avLst/>
          </a:prstGeom>
          <a:noFill/>
        </p:spPr>
        <p:txBody>
          <a:bodyPr wrap="square" rtlCol="0">
            <a:spAutoFit/>
          </a:bodyPr>
          <a:lstStyle/>
          <a:p>
            <a:pPr algn="just"/>
            <a:r>
              <a:rPr lang="es-ES" sz="2600" b="1" kern="0" dirty="0">
                <a:solidFill>
                  <a:schemeClr val="accent5">
                    <a:lumMod val="75000"/>
                  </a:schemeClr>
                </a:solidFill>
              </a:rPr>
              <a:t>Art.11 Ley General en Materia de Delitos Electorales.</a:t>
            </a:r>
          </a:p>
          <a:p>
            <a:pPr algn="just"/>
            <a:endParaRPr lang="es-ES" sz="2600" b="1" dirty="0"/>
          </a:p>
          <a:p>
            <a:pPr algn="just">
              <a:spcBef>
                <a:spcPts val="300"/>
              </a:spcBef>
              <a:spcAft>
                <a:spcPts val="0"/>
              </a:spcAft>
            </a:pPr>
            <a:r>
              <a:rPr lang="es-ES" sz="2600" b="1" dirty="0">
                <a:solidFill>
                  <a:srgbClr val="FFC000"/>
                </a:solidFill>
              </a:rPr>
              <a:t>Sanción: </a:t>
            </a:r>
            <a:r>
              <a:rPr lang="es-MX" sz="2600" dirty="0"/>
              <a:t>Se impondrán de doscientos a cuatrocientos días multa y prisión de dos</a:t>
            </a:r>
            <a:r>
              <a:rPr lang="es-MX" sz="2600" b="1" i="1" dirty="0"/>
              <a:t> </a:t>
            </a:r>
            <a:r>
              <a:rPr lang="es-MX" sz="2600" dirty="0"/>
              <a:t>a nueve años, al servidor público que:</a:t>
            </a:r>
            <a:endParaRPr lang="es-MX" sz="2600" dirty="0">
              <a:ea typeface="Calibri"/>
              <a:cs typeface="Times New Roman"/>
            </a:endParaRPr>
          </a:p>
        </p:txBody>
      </p:sp>
    </p:spTree>
    <p:extLst>
      <p:ext uri="{BB962C8B-B14F-4D97-AF65-F5344CB8AC3E}">
        <p14:creationId xmlns:p14="http://schemas.microsoft.com/office/powerpoint/2010/main" val="254568051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67544" y="2160590"/>
            <a:ext cx="8159227" cy="4508770"/>
          </a:xfrm>
        </p:spPr>
        <p:txBody>
          <a:bodyPr>
            <a:noAutofit/>
          </a:bodyPr>
          <a:lstStyle/>
          <a:p>
            <a:r>
              <a:rPr lang="es-MX" dirty="0" smtClean="0">
                <a:latin typeface="Arial" panose="020B0604020202020204" pitchFamily="34" charset="0"/>
                <a:cs typeface="Arial" panose="020B0604020202020204" pitchFamily="34" charset="0"/>
              </a:rPr>
              <a:t>Coaccione o amenace a sus subordinados, a votar y no hacerlo, como a participar en proselitismo.</a:t>
            </a:r>
          </a:p>
          <a:p>
            <a:r>
              <a:rPr lang="es-MX" dirty="0" smtClean="0">
                <a:latin typeface="Arial" panose="020B0604020202020204" pitchFamily="34" charset="0"/>
                <a:cs typeface="Arial" panose="020B0604020202020204" pitchFamily="34" charset="0"/>
              </a:rPr>
              <a:t>Condicione entrega de cesiones, licencias etc.</a:t>
            </a:r>
          </a:p>
          <a:p>
            <a:r>
              <a:rPr lang="es-MX" dirty="0" smtClean="0">
                <a:latin typeface="Arial" panose="020B0604020202020204" pitchFamily="34" charset="0"/>
                <a:cs typeface="Arial" panose="020B0604020202020204" pitchFamily="34" charset="0"/>
              </a:rPr>
              <a:t>Condicione programas sociales, u obras publicas no pertenecen a ningún partido político.</a:t>
            </a:r>
          </a:p>
          <a:p>
            <a:r>
              <a:rPr lang="es-MX" dirty="0" smtClean="0">
                <a:latin typeface="Arial" panose="020B0604020202020204" pitchFamily="34" charset="0"/>
                <a:cs typeface="Arial" panose="020B0604020202020204" pitchFamily="34" charset="0"/>
              </a:rPr>
              <a:t>Utilice fondos, bienes o servicios.</a:t>
            </a:r>
          </a:p>
          <a:p>
            <a:r>
              <a:rPr lang="es-MX" dirty="0" smtClean="0">
                <a:latin typeface="Arial" panose="020B0604020202020204" pitchFamily="34" charset="0"/>
                <a:cs typeface="Arial" panose="020B0604020202020204" pitchFamily="34" charset="0"/>
              </a:rPr>
              <a:t>Proporcionar apoyo mediante sus subordinados o de si mismo en los horarios de trabajo.</a:t>
            </a:r>
          </a:p>
          <a:p>
            <a:r>
              <a:rPr lang="es-MX" dirty="0" smtClean="0">
                <a:latin typeface="Arial" panose="020B0604020202020204" pitchFamily="34" charset="0"/>
                <a:cs typeface="Arial" panose="020B0604020202020204" pitchFamily="34" charset="0"/>
              </a:rPr>
              <a:t>Solicitar aportaciones a los subordinados para apoyos de partidos, campañas, candidatos o coalición.</a:t>
            </a:r>
          </a:p>
          <a:p>
            <a:r>
              <a:rPr lang="es-MX" dirty="0" smtClean="0">
                <a:latin typeface="Arial" panose="020B0604020202020204" pitchFamily="34" charset="0"/>
                <a:cs typeface="Arial" panose="020B0604020202020204" pitchFamily="34" charset="0"/>
              </a:rPr>
              <a:t>Se abstenga de entregar información a la fiscalía.</a:t>
            </a:r>
          </a:p>
          <a:p>
            <a:r>
              <a:rPr lang="es-MX" dirty="0" smtClean="0">
                <a:latin typeface="Arial" panose="020B0604020202020204" pitchFamily="34" charset="0"/>
                <a:cs typeface="Arial" panose="020B0604020202020204" pitchFamily="34" charset="0"/>
              </a:rPr>
              <a:t>Altere o participe en la alteración del Registro Federal de Electores. 3ros.</a:t>
            </a:r>
            <a:endParaRPr lang="es-MX" dirty="0">
              <a:latin typeface="Arial" panose="020B0604020202020204" pitchFamily="34" charset="0"/>
              <a:cs typeface="Arial" panose="020B0604020202020204" pitchFamily="34" charset="0"/>
            </a:endParaRPr>
          </a:p>
        </p:txBody>
      </p:sp>
      <p:sp>
        <p:nvSpPr>
          <p:cNvPr id="4" name="Rectángulo 3"/>
          <p:cNvSpPr/>
          <p:nvPr/>
        </p:nvSpPr>
        <p:spPr>
          <a:xfrm>
            <a:off x="1259632" y="476672"/>
            <a:ext cx="6012129" cy="1160340"/>
          </a:xfrm>
          <a:prstGeom prst="rect">
            <a:avLst/>
          </a:prstGeom>
        </p:spPr>
        <p:style>
          <a:lnRef idx="0">
            <a:schemeClr val="accent2"/>
          </a:lnRef>
          <a:fillRef idx="3">
            <a:schemeClr val="accent2"/>
          </a:fillRef>
          <a:effectRef idx="3">
            <a:schemeClr val="accent2"/>
          </a:effectRef>
          <a:fontRef idx="minor">
            <a:schemeClr val="lt1"/>
          </a:fontRef>
        </p:style>
        <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s-MX" sz="3200" b="0" kern="1200" cap="none" spc="0" dirty="0">
                <a:ln w="0"/>
                <a:solidFill>
                  <a:schemeClr val="tx1"/>
                </a:solidFill>
                <a:effectLst>
                  <a:outerShdw blurRad="38100" dist="19050" dir="2700000" algn="tl" rotWithShape="0">
                    <a:schemeClr val="dk1">
                      <a:alpha val="40000"/>
                    </a:schemeClr>
                  </a:outerShdw>
                </a:effectLst>
                <a:latin typeface="Calibri" pitchFamily="34" charset="0"/>
              </a:rPr>
              <a:t>DELITOS COMETIDOS POR SERVIDORES PÚBLICOS</a:t>
            </a:r>
            <a:endParaRPr lang="es-MX" sz="3200" b="0" kern="1200" cap="none" spc="0" dirty="0">
              <a:ln w="0"/>
              <a:solidFill>
                <a:schemeClr val="tx1"/>
              </a:solidFill>
              <a:effectLst>
                <a:outerShdw blurRad="38100" dist="19050" dir="2700000" algn="tl" rotWithShape="0">
                  <a:schemeClr val="dk1">
                    <a:alpha val="40000"/>
                  </a:schemeClr>
                </a:outerShdw>
              </a:effectLst>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8224" y="372766"/>
            <a:ext cx="2038547" cy="1368152"/>
          </a:xfrm>
          <a:prstGeom prst="rect">
            <a:avLst/>
          </a:prstGeom>
          <a:ln>
            <a:noFill/>
          </a:ln>
          <a:effectLst>
            <a:softEdge rad="112500"/>
          </a:effectLst>
        </p:spPr>
      </p:pic>
    </p:spTree>
    <p:extLst>
      <p:ext uri="{BB962C8B-B14F-4D97-AF65-F5344CB8AC3E}">
        <p14:creationId xmlns:p14="http://schemas.microsoft.com/office/powerpoint/2010/main" val="173885531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ángulo 38"/>
          <p:cNvSpPr/>
          <p:nvPr/>
        </p:nvSpPr>
        <p:spPr>
          <a:xfrm>
            <a:off x="2757675" y="4968560"/>
            <a:ext cx="4572000" cy="286232"/>
          </a:xfrm>
          <a:prstGeom prst="rect">
            <a:avLst/>
          </a:prstGeom>
        </p:spPr>
        <p:txBody>
          <a:bodyPr>
            <a:spAutoFit/>
          </a:bodyPr>
          <a:lstStyle/>
          <a:p>
            <a:pPr marL="0" lvl="1" algn="just" defTabSz="622300">
              <a:lnSpc>
                <a:spcPct val="90000"/>
              </a:lnSpc>
              <a:spcBef>
                <a:spcPct val="0"/>
              </a:spcBef>
              <a:spcAft>
                <a:spcPct val="15000"/>
              </a:spcAft>
            </a:pPr>
            <a:endParaRPr lang="es-MX" sz="1400" dirty="0"/>
          </a:p>
        </p:txBody>
      </p:sp>
      <p:sp>
        <p:nvSpPr>
          <p:cNvPr id="3" name="CuadroTexto 2"/>
          <p:cNvSpPr txBox="1"/>
          <p:nvPr/>
        </p:nvSpPr>
        <p:spPr>
          <a:xfrm>
            <a:off x="827584" y="2348880"/>
            <a:ext cx="7272808" cy="3785652"/>
          </a:xfrm>
          <a:prstGeom prst="rect">
            <a:avLst/>
          </a:prstGeom>
          <a:noFill/>
        </p:spPr>
        <p:txBody>
          <a:bodyPr wrap="square" rtlCol="0">
            <a:spAutoFit/>
          </a:bodyPr>
          <a:lstStyle/>
          <a:p>
            <a:pPr algn="just"/>
            <a:r>
              <a:rPr lang="es-MX" sz="2400" b="1" u="sng" dirty="0">
                <a:solidFill>
                  <a:schemeClr val="accent2">
                    <a:lumMod val="60000"/>
                    <a:lumOff val="40000"/>
                  </a:schemeClr>
                </a:solidFill>
              </a:rPr>
              <a:t>Artículo 5. </a:t>
            </a:r>
            <a:r>
              <a:rPr lang="es-MX" sz="2400" dirty="0"/>
              <a:t>Tratándose de </a:t>
            </a:r>
            <a:r>
              <a:rPr lang="es-MX" sz="2400" u="sng" dirty="0"/>
              <a:t>servidores públicos </a:t>
            </a:r>
            <a:r>
              <a:rPr lang="es-MX" sz="2400" dirty="0"/>
              <a:t>que cometan </a:t>
            </a:r>
            <a:r>
              <a:rPr lang="es-MX" sz="2400" b="1" dirty="0"/>
              <a:t>cualquiera de los delitos previstos en esta Ley,</a:t>
            </a:r>
            <a:r>
              <a:rPr lang="es-MX" sz="2400" dirty="0"/>
              <a:t> se les impondrá, además de la sanción correspondiente en el tipo penal de que se trate, la </a:t>
            </a:r>
            <a:r>
              <a:rPr lang="es-MX" sz="2400" u="sng" dirty="0"/>
              <a:t>inhabilitación</a:t>
            </a:r>
            <a:r>
              <a:rPr lang="es-MX" sz="2400" dirty="0"/>
              <a:t> para ocupar un empleo, cargo o comisión en el servicio público federal, local, municipal o de los órganos político-administrativos de las demarcaciones territoriales del Distrito Federal, de </a:t>
            </a:r>
            <a:r>
              <a:rPr lang="es-MX" sz="2400" u="sng" dirty="0"/>
              <a:t>dos a seis años y, en su caso, la destitución del cargo. </a:t>
            </a:r>
          </a:p>
        </p:txBody>
      </p:sp>
      <p:sp>
        <p:nvSpPr>
          <p:cNvPr id="19" name="Rectángulo 18"/>
          <p:cNvSpPr/>
          <p:nvPr/>
        </p:nvSpPr>
        <p:spPr>
          <a:xfrm>
            <a:off x="1317546" y="548680"/>
            <a:ext cx="6012129" cy="1160340"/>
          </a:xfrm>
          <a:prstGeom prst="rect">
            <a:avLst/>
          </a:prstGeom>
          <a:ln/>
        </p:spPr>
        <p:style>
          <a:lnRef idx="0">
            <a:schemeClr val="accent2"/>
          </a:lnRef>
          <a:fillRef idx="3">
            <a:schemeClr val="accent2"/>
          </a:fillRef>
          <a:effectRef idx="3">
            <a:schemeClr val="accent2"/>
          </a:effectRef>
          <a:fontRef idx="minor">
            <a:schemeClr val="lt1"/>
          </a:fontRef>
        </p:style>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lang="es-MX" sz="3200" b="1" dirty="0">
                <a:solidFill>
                  <a:sysClr val="window" lastClr="FFFFFF"/>
                </a:solidFill>
                <a:latin typeface="Calibri" pitchFamily="34" charset="0"/>
              </a:rPr>
              <a:t>LEY GENERAL EN MATERIA DE DELITOS ELECTORALES</a:t>
            </a:r>
            <a:r>
              <a:rPr kumimoji="0" lang="es-MX" sz="3200" b="1" i="0" u="none" strike="noStrike" kern="1200" cap="none" spc="0" normalizeH="0" baseline="0" noProof="0" dirty="0">
                <a:ln>
                  <a:noFill/>
                </a:ln>
                <a:solidFill>
                  <a:sysClr val="window" lastClr="FFFFFF"/>
                </a:solidFill>
                <a:effectLst/>
                <a:uLnTx/>
                <a:uFillTx/>
                <a:latin typeface="Calibri" pitchFamily="34" charset="0"/>
                <a:ea typeface="+mn-ea"/>
                <a:cs typeface="+mn-cs"/>
              </a:rPr>
              <a:t>:</a:t>
            </a:r>
            <a:endParaRPr kumimoji="0" lang="es-MX" sz="3200" b="1" i="0" u="none" strike="noStrike" kern="1200" cap="none" spc="0" normalizeH="0" baseline="0" noProof="0" dirty="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3028795085"/>
      </p:ext>
    </p:extLst>
  </p:cSld>
  <p:clrMapOvr>
    <a:masterClrMapping/>
  </p:clrMapOvr>
  <mc:AlternateContent xmlns:mc="http://schemas.openxmlformats.org/markup-compatibility/2006" xmlns:p14="http://schemas.microsoft.com/office/powerpoint/2010/main">
    <mc:Choice Requires="p14">
      <p:transition spd="slow" p14:dur="2000" advClick="0" advTm="3000">
        <p14:prism isContent="1"/>
      </p:transition>
    </mc:Choice>
    <mc:Fallback xmlns="">
      <p:transition spd="slow" advClick="0" advTm="3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1520" y="1700808"/>
            <a:ext cx="6264696" cy="4608512"/>
          </a:xfrm>
        </p:spPr>
        <p:txBody>
          <a:bodyPr>
            <a:noAutofit/>
          </a:bodyPr>
          <a:lstStyle/>
          <a:p>
            <a:pPr algn="just"/>
            <a:r>
              <a:rPr lang="es-MX" b="1" u="sng" dirty="0" smtClean="0">
                <a:latin typeface="Arial" panose="020B0604020202020204" pitchFamily="34" charset="0"/>
                <a:cs typeface="Arial" panose="020B0604020202020204" pitchFamily="34" charset="0"/>
              </a:rPr>
              <a:t>VERACRUZ:</a:t>
            </a:r>
          </a:p>
          <a:p>
            <a:pPr algn="just"/>
            <a:r>
              <a:rPr lang="es-MX" dirty="0" smtClean="0">
                <a:latin typeface="Arial" panose="020B0604020202020204" pitchFamily="34" charset="0"/>
                <a:cs typeface="Arial" panose="020B0604020202020204" pitchFamily="34" charset="0"/>
              </a:rPr>
              <a:t>Ley de Desarrollo Social y Humano para el Estado de Veracruz.</a:t>
            </a:r>
          </a:p>
          <a:p>
            <a:pPr algn="just"/>
            <a:r>
              <a:rPr lang="es-MX" u="sng" dirty="0" smtClean="0">
                <a:latin typeface="Arial" panose="020B0604020202020204" pitchFamily="34" charset="0"/>
                <a:cs typeface="Arial" panose="020B0604020202020204" pitchFamily="34" charset="0"/>
              </a:rPr>
              <a:t>Art.16.- </a:t>
            </a:r>
            <a:r>
              <a:rPr lang="es-MX" dirty="0" smtClean="0">
                <a:latin typeface="Arial" panose="020B0604020202020204" pitchFamily="34" charset="0"/>
                <a:cs typeface="Arial" panose="020B0604020202020204" pitchFamily="34" charset="0"/>
              </a:rPr>
              <a:t>La Secretaria debe PUBLICAR en la Gaceta Oficial del Estado el Programa Operativo de Desarrollo Social.</a:t>
            </a:r>
          </a:p>
          <a:p>
            <a:pPr algn="just"/>
            <a:r>
              <a:rPr lang="es-MX" u="sng" dirty="0" smtClean="0">
                <a:latin typeface="Arial" panose="020B0604020202020204" pitchFamily="34" charset="0"/>
                <a:cs typeface="Arial" panose="020B0604020202020204" pitchFamily="34" charset="0"/>
              </a:rPr>
              <a:t>Art. 17.- </a:t>
            </a:r>
            <a:r>
              <a:rPr lang="es-MX" dirty="0" smtClean="0">
                <a:latin typeface="Arial" panose="020B0604020202020204" pitchFamily="34" charset="0"/>
                <a:cs typeface="Arial" panose="020B0604020202020204" pitchFamily="34" charset="0"/>
              </a:rPr>
              <a:t>El Gob. Del Edo. Y los MUNICIPIOS implementarán campañas de difusión con el objeto de informar a la población del contenido, </a:t>
            </a:r>
            <a:r>
              <a:rPr lang="es-MX" u="sng" dirty="0" smtClean="0">
                <a:latin typeface="Arial" panose="020B0604020202020204" pitchFamily="34" charset="0"/>
                <a:cs typeface="Arial" panose="020B0604020202020204" pitchFamily="34" charset="0"/>
              </a:rPr>
              <a:t>reglas de operación y beneficios de los programas de desarrollo social que se apliquen en el Estado.</a:t>
            </a:r>
          </a:p>
          <a:p>
            <a:pPr algn="just"/>
            <a:r>
              <a:rPr lang="es-MX" u="sng" dirty="0" smtClean="0">
                <a:latin typeface="Arial" panose="020B0604020202020204" pitchFamily="34" charset="0"/>
                <a:cs typeface="Arial" panose="020B0604020202020204" pitchFamily="34" charset="0"/>
              </a:rPr>
              <a:t>Art. 18.- </a:t>
            </a:r>
            <a:r>
              <a:rPr lang="es-MX" dirty="0" smtClean="0">
                <a:latin typeface="Arial" panose="020B0604020202020204" pitchFamily="34" charset="0"/>
                <a:cs typeface="Arial" panose="020B0604020202020204" pitchFamily="34" charset="0"/>
              </a:rPr>
              <a:t>Toda publicidad e información relativa a programas de desarrollo social deberá incluir la leyenda: “Este programa es de carácter público, ajeno a cualquier partido político. Queda prohibido su uso para fines distintos al desarrollo social”.</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3833" y="2274889"/>
            <a:ext cx="2281344" cy="2952328"/>
          </a:xfrm>
          <a:prstGeom prst="rect">
            <a:avLst/>
          </a:prstGeom>
        </p:spPr>
      </p:pic>
      <p:sp>
        <p:nvSpPr>
          <p:cNvPr id="5" name="CuadroTexto 4"/>
          <p:cNvSpPr txBox="1"/>
          <p:nvPr/>
        </p:nvSpPr>
        <p:spPr>
          <a:xfrm>
            <a:off x="3059832" y="342566"/>
            <a:ext cx="2967479" cy="646331"/>
          </a:xfrm>
          <a:prstGeom prst="rect">
            <a:avLst/>
          </a:prstGeom>
          <a:noFill/>
        </p:spPr>
        <p:txBody>
          <a:bodyPr wrap="none" rtlCol="0">
            <a:spAutoFit/>
          </a:bodyPr>
          <a:lstStyle/>
          <a:p>
            <a:r>
              <a:rPr lang="es-MX" u="sng" dirty="0">
                <a:latin typeface="Arial" panose="020B0604020202020204" pitchFamily="34" charset="0"/>
                <a:cs typeface="Arial" panose="020B0604020202020204" pitchFamily="34" charset="0"/>
              </a:rPr>
              <a:t>PROGRAMAS SOCIALES:</a:t>
            </a:r>
          </a:p>
          <a:p>
            <a:endParaRPr lang="es-MX" dirty="0"/>
          </a:p>
        </p:txBody>
      </p:sp>
      <p:sp>
        <p:nvSpPr>
          <p:cNvPr id="6" name="CuadroTexto 5"/>
          <p:cNvSpPr txBox="1"/>
          <p:nvPr/>
        </p:nvSpPr>
        <p:spPr>
          <a:xfrm>
            <a:off x="342007" y="923317"/>
            <a:ext cx="8599569" cy="923330"/>
          </a:xfrm>
          <a:prstGeom prst="rect">
            <a:avLst/>
          </a:prstGeom>
          <a:noFill/>
        </p:spPr>
        <p:txBody>
          <a:bodyPr wrap="square" rtlCol="0">
            <a:spAutoFit/>
          </a:bodyPr>
          <a:lstStyle/>
          <a:p>
            <a:r>
              <a:rPr lang="es-MX" dirty="0">
                <a:latin typeface="Arial" panose="020B0604020202020204" pitchFamily="34" charset="0"/>
                <a:cs typeface="Arial" panose="020B0604020202020204" pitchFamily="34" charset="0"/>
              </a:rPr>
              <a:t>Ley General de Desarrollo Social Art. 4 y 26. Publicar en el Diario Oficial las reglas de operación.</a:t>
            </a:r>
          </a:p>
          <a:p>
            <a:endParaRPr lang="es-MX" dirty="0"/>
          </a:p>
        </p:txBody>
      </p:sp>
    </p:spTree>
    <p:extLst>
      <p:ext uri="{BB962C8B-B14F-4D97-AF65-F5344CB8AC3E}">
        <p14:creationId xmlns:p14="http://schemas.microsoft.com/office/powerpoint/2010/main" val="86992837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27584" y="836713"/>
            <a:ext cx="7344816" cy="2664296"/>
          </a:xfrm>
        </p:spPr>
        <p:txBody>
          <a:bodyPr>
            <a:normAutofit/>
          </a:bodyPr>
          <a:lstStyle/>
          <a:p>
            <a:pPr algn="just"/>
            <a:r>
              <a:rPr lang="es-MX" sz="2000" dirty="0" smtClean="0">
                <a:latin typeface="Arial" panose="020B0604020202020204" pitchFamily="34" charset="0"/>
                <a:cs typeface="Arial" panose="020B0604020202020204" pitchFamily="34" charset="0"/>
              </a:rPr>
              <a:t>LA INFORMACIÓN RELATIVA AL DESARROLLO SOCIAL ES PÚBLICA. </a:t>
            </a:r>
          </a:p>
          <a:p>
            <a:pPr algn="just"/>
            <a:r>
              <a:rPr lang="es-MX" sz="2000" dirty="0" smtClean="0">
                <a:latin typeface="Arial" panose="020B0604020202020204" pitchFamily="34" charset="0"/>
                <a:cs typeface="Arial" panose="020B0604020202020204" pitchFamily="34" charset="0"/>
              </a:rPr>
              <a:t>Art. 70 de la Ley General de Transparencia y Acceso a la Información Pública ORDENA la publicación de los programas sociales con reglas de operación y la información relativa a TODO recurso PUBLICO que se ejerza para la ejecución de los programas sociales.</a:t>
            </a:r>
            <a:endParaRPr lang="es-MX" sz="2000" dirty="0">
              <a:latin typeface="Arial" panose="020B0604020202020204" pitchFamily="34" charset="0"/>
              <a:cs typeface="Arial" panose="020B060402020202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3789040"/>
            <a:ext cx="4932040" cy="2308195"/>
          </a:xfrm>
          <a:prstGeom prst="rect">
            <a:avLst/>
          </a:prstGeom>
        </p:spPr>
      </p:pic>
    </p:spTree>
    <p:extLst>
      <p:ext uri="{BB962C8B-B14F-4D97-AF65-F5344CB8AC3E}">
        <p14:creationId xmlns:p14="http://schemas.microsoft.com/office/powerpoint/2010/main" val="15826877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81556" y="603214"/>
            <a:ext cx="6264696" cy="659160"/>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s-MX" dirty="0"/>
              <a:t>CASO- CUERNAVACA, MORELOS</a:t>
            </a:r>
          </a:p>
        </p:txBody>
      </p:sp>
      <p:sp>
        <p:nvSpPr>
          <p:cNvPr id="4" name="CuadroTexto 3"/>
          <p:cNvSpPr txBox="1"/>
          <p:nvPr/>
        </p:nvSpPr>
        <p:spPr>
          <a:xfrm>
            <a:off x="627710" y="1622924"/>
            <a:ext cx="7318542" cy="646331"/>
          </a:xfrm>
          <a:prstGeom prst="rect">
            <a:avLst/>
          </a:prstGeom>
          <a:noFill/>
        </p:spPr>
        <p:txBody>
          <a:bodyPr wrap="none" rtlCol="0">
            <a:spAutoFit/>
          </a:bodyPr>
          <a:lstStyle/>
          <a:p>
            <a:r>
              <a:rPr lang="es-MX" u="sng" dirty="0"/>
              <a:t>PARTES INVOLUCRADAS</a:t>
            </a:r>
            <a:r>
              <a:rPr lang="es-MX" dirty="0"/>
              <a:t>:</a:t>
            </a:r>
          </a:p>
          <a:p>
            <a:r>
              <a:rPr lang="es-MX" dirty="0"/>
              <a:t>FEPADE- EX DELEGADA DE LAZARO CARDENAS DEL RIO, CUERNAVACA. </a:t>
            </a:r>
          </a:p>
        </p:txBody>
      </p:sp>
      <p:sp>
        <p:nvSpPr>
          <p:cNvPr id="5" name="CuadroTexto 4"/>
          <p:cNvSpPr txBox="1"/>
          <p:nvPr/>
        </p:nvSpPr>
        <p:spPr>
          <a:xfrm>
            <a:off x="395536" y="2668151"/>
            <a:ext cx="4595361" cy="1477328"/>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MX" u="sng" dirty="0"/>
              <a:t>HECHOS  DENUNCIADOS</a:t>
            </a:r>
            <a:r>
              <a:rPr lang="es-MX" dirty="0"/>
              <a:t>:</a:t>
            </a:r>
          </a:p>
          <a:p>
            <a:r>
              <a:rPr lang="es-MX" dirty="0"/>
              <a:t>ACARREO DE 440 CIUDADANOS CON FINES ELECTORALES COMO APOYO PARA EL ESTADO DE VERACRUZ. A CAMBIO DE DESPENSAS.</a:t>
            </a:r>
          </a:p>
        </p:txBody>
      </p:sp>
      <p:sp>
        <p:nvSpPr>
          <p:cNvPr id="6" name="CuadroTexto 5"/>
          <p:cNvSpPr txBox="1"/>
          <p:nvPr/>
        </p:nvSpPr>
        <p:spPr>
          <a:xfrm>
            <a:off x="395536" y="4437112"/>
            <a:ext cx="4823546" cy="175432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MX" u="sng" dirty="0"/>
              <a:t>RESOLUCIÓN</a:t>
            </a:r>
            <a:r>
              <a:rPr lang="es-MX" dirty="0"/>
              <a:t>:</a:t>
            </a:r>
          </a:p>
          <a:p>
            <a:r>
              <a:rPr lang="es-MX" dirty="0"/>
              <a:t>SE LIBERA ORDEN DE APREHENSIÓN E INGRESA EN EL CENTRO FEDERAL FEMENIL NORORESTE  EN TEPEC, NAYARIT. Y SE DICTA SENTENCIA POR 3 AÑOS DE PRISIÓN Y 70 DIAS DE MULTA.</a:t>
            </a: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9082" y="3067048"/>
            <a:ext cx="3675197" cy="2448496"/>
          </a:xfrm>
          <a:prstGeom prst="rect">
            <a:avLst/>
          </a:prstGeom>
        </p:spPr>
      </p:pic>
    </p:spTree>
    <p:extLst>
      <p:ext uri="{BB962C8B-B14F-4D97-AF65-F5344CB8AC3E}">
        <p14:creationId xmlns:p14="http://schemas.microsoft.com/office/powerpoint/2010/main" val="23927198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059832" y="620688"/>
            <a:ext cx="2810385" cy="523220"/>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s-MX" sz="2800" dirty="0" smtClean="0"/>
              <a:t>CASO VERACRUZ</a:t>
            </a:r>
            <a:endParaRPr lang="es-MX" sz="2800" dirty="0"/>
          </a:p>
        </p:txBody>
      </p:sp>
      <p:sp>
        <p:nvSpPr>
          <p:cNvPr id="3" name="CuadroTexto 2"/>
          <p:cNvSpPr txBox="1"/>
          <p:nvPr/>
        </p:nvSpPr>
        <p:spPr>
          <a:xfrm>
            <a:off x="643216" y="1603249"/>
            <a:ext cx="5362430" cy="646331"/>
          </a:xfrm>
          <a:prstGeom prst="rect">
            <a:avLst/>
          </a:prstGeom>
          <a:noFill/>
        </p:spPr>
        <p:txBody>
          <a:bodyPr wrap="none" rtlCol="0">
            <a:spAutoFit/>
          </a:bodyPr>
          <a:lstStyle/>
          <a:p>
            <a:r>
              <a:rPr lang="es-MX" u="sng" dirty="0"/>
              <a:t>PARTES INVOLUCRADAS</a:t>
            </a:r>
            <a:r>
              <a:rPr lang="es-MX" dirty="0"/>
              <a:t>:</a:t>
            </a:r>
          </a:p>
          <a:p>
            <a:r>
              <a:rPr lang="es-MX" dirty="0"/>
              <a:t>FEPADE-EX TITULAR DE LA SEDESOL EN </a:t>
            </a:r>
            <a:r>
              <a:rPr lang="es-MX" dirty="0" smtClean="0"/>
              <a:t>VERACRUZ.</a:t>
            </a:r>
            <a:endParaRPr lang="es-MX" dirty="0"/>
          </a:p>
        </p:txBody>
      </p:sp>
      <p:sp>
        <p:nvSpPr>
          <p:cNvPr id="4" name="CuadroTexto 3"/>
          <p:cNvSpPr txBox="1"/>
          <p:nvPr/>
        </p:nvSpPr>
        <p:spPr>
          <a:xfrm>
            <a:off x="607212" y="2852936"/>
            <a:ext cx="4032448" cy="120032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MX" u="sng" dirty="0"/>
              <a:t>HECHOS </a:t>
            </a:r>
            <a:r>
              <a:rPr lang="es-MX" u="sng" dirty="0" smtClean="0"/>
              <a:t> DENUNCIADOS</a:t>
            </a:r>
            <a:r>
              <a:rPr lang="es-MX" dirty="0"/>
              <a:t>:</a:t>
            </a:r>
          </a:p>
          <a:p>
            <a:r>
              <a:rPr lang="es-MX" dirty="0" smtClean="0"/>
              <a:t>Condicionar programas sociales: “Oportunidades,  65 y más, Pensión para adultos mayores”. </a:t>
            </a:r>
            <a:endParaRPr lang="es-MX" dirty="0"/>
          </a:p>
        </p:txBody>
      </p:sp>
      <p:sp>
        <p:nvSpPr>
          <p:cNvPr id="7" name="CuadroTexto 6"/>
          <p:cNvSpPr txBox="1"/>
          <p:nvPr/>
        </p:nvSpPr>
        <p:spPr>
          <a:xfrm>
            <a:off x="679220" y="4365104"/>
            <a:ext cx="3960440" cy="92333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MX" u="sng" dirty="0"/>
              <a:t>RESOLUCIÓN:</a:t>
            </a:r>
          </a:p>
          <a:p>
            <a:r>
              <a:rPr lang="es-MX" dirty="0" smtClean="0"/>
              <a:t>SE </a:t>
            </a:r>
            <a:r>
              <a:rPr lang="es-MX" dirty="0"/>
              <a:t>LIBERA ORDEN DE </a:t>
            </a:r>
            <a:r>
              <a:rPr lang="es-MX" dirty="0" smtClean="0"/>
              <a:t>APREHENSIÓN, SUJETO A PROCESO PENAL.</a:t>
            </a:r>
            <a:endParaRPr lang="es-MX" dirty="0"/>
          </a:p>
        </p:txBody>
      </p:sp>
      <p:pic>
        <p:nvPicPr>
          <p:cNvPr id="2050" name="Picture 2" descr="http://www.laregiontula.com/wp-content/uploads/2015/08/65-y-m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2996952"/>
            <a:ext cx="3528392"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91108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oce los _DelitosElectorales y denuncia a la _FEPAD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27584" y="692696"/>
            <a:ext cx="7656512" cy="4824536"/>
          </a:xfrm>
          <a:prstGeom prst="rect">
            <a:avLst/>
          </a:prstGeom>
        </p:spPr>
      </p:pic>
    </p:spTree>
    <p:extLst>
      <p:ext uri="{BB962C8B-B14F-4D97-AF65-F5344CB8AC3E}">
        <p14:creationId xmlns:p14="http://schemas.microsoft.com/office/powerpoint/2010/main" val="1683313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87624" y="824371"/>
            <a:ext cx="6408712" cy="648072"/>
          </a:xfrm>
        </p:spPr>
        <p:style>
          <a:lnRef idx="1">
            <a:schemeClr val="accent1"/>
          </a:lnRef>
          <a:fillRef idx="2">
            <a:schemeClr val="accent1"/>
          </a:fillRef>
          <a:effectRef idx="1">
            <a:schemeClr val="accent1"/>
          </a:effectRef>
          <a:fontRef idx="minor">
            <a:schemeClr val="dk1"/>
          </a:fontRef>
        </p:style>
        <p:txBody>
          <a:bodyPr>
            <a:noAutofit/>
            <a:scene3d>
              <a:camera prst="orthographicFront"/>
              <a:lightRig rig="harsh" dir="t"/>
            </a:scene3d>
            <a:sp3d extrusionH="57150" prstMaterial="matte">
              <a:bevelT w="63500" h="12700" prst="angle"/>
              <a:contourClr>
                <a:schemeClr val="bg1">
                  <a:lumMod val="65000"/>
                </a:schemeClr>
              </a:contourClr>
            </a:sp3d>
          </a:bodyPr>
          <a:lstStyle/>
          <a:p>
            <a:pPr marL="0" indent="0" algn="ctr">
              <a:buNone/>
            </a:pPr>
            <a:r>
              <a:rPr lang="es-MX" sz="2800" b="1" dirty="0" smtClean="0">
                <a:ln/>
                <a:solidFill>
                  <a:schemeClr val="accent3"/>
                </a:solidFill>
              </a:rPr>
              <a:t>Factores de tiempo, forma y lugar:</a:t>
            </a:r>
            <a:endParaRPr lang="es-MX" sz="2800" b="1" dirty="0">
              <a:ln/>
              <a:solidFill>
                <a:schemeClr val="accent3"/>
              </a:solidFill>
            </a:endParaRPr>
          </a:p>
        </p:txBody>
      </p:sp>
      <p:sp>
        <p:nvSpPr>
          <p:cNvPr id="4" name="CuadroTexto 3"/>
          <p:cNvSpPr txBox="1"/>
          <p:nvPr/>
        </p:nvSpPr>
        <p:spPr>
          <a:xfrm flipH="1">
            <a:off x="919949" y="1924528"/>
            <a:ext cx="6944062" cy="707886"/>
          </a:xfrm>
          <a:prstGeom prst="rect">
            <a:avLst/>
          </a:prstGeom>
          <a:noFill/>
        </p:spPr>
        <p:txBody>
          <a:bodyPr wrap="square" rtlCol="0">
            <a:spAutoFit/>
          </a:bodyPr>
          <a:lstStyle/>
          <a:p>
            <a:r>
              <a:rPr lang="es-MX" sz="2000" dirty="0" smtClean="0"/>
              <a:t>TIEMPO: Fecha y Hora en que se dieron los hechos. PERIODICOS.</a:t>
            </a:r>
            <a:endParaRPr lang="es-MX" sz="2000" dirty="0"/>
          </a:p>
        </p:txBody>
      </p:sp>
      <p:sp>
        <p:nvSpPr>
          <p:cNvPr id="5" name="CuadroTexto 4"/>
          <p:cNvSpPr txBox="1"/>
          <p:nvPr/>
        </p:nvSpPr>
        <p:spPr>
          <a:xfrm>
            <a:off x="889629" y="2971608"/>
            <a:ext cx="7386375" cy="1015663"/>
          </a:xfrm>
          <a:prstGeom prst="rect">
            <a:avLst/>
          </a:prstGeom>
          <a:noFill/>
        </p:spPr>
        <p:txBody>
          <a:bodyPr wrap="square" rtlCol="0">
            <a:spAutoFit/>
          </a:bodyPr>
          <a:lstStyle/>
          <a:p>
            <a:r>
              <a:rPr lang="es-MX" sz="2000" dirty="0" smtClean="0"/>
              <a:t>FORMA: Como se dieron los hechos? Quién los realizó?, Partido Político involucrado, personas </a:t>
            </a:r>
            <a:r>
              <a:rPr lang="es-MX" sz="2000" dirty="0"/>
              <a:t>i</a:t>
            </a:r>
            <a:r>
              <a:rPr lang="es-MX" sz="2000" dirty="0" smtClean="0"/>
              <a:t>nvolucradas. Descripción de los hechos.</a:t>
            </a:r>
            <a:endParaRPr lang="es-MX" sz="2000" dirty="0"/>
          </a:p>
        </p:txBody>
      </p:sp>
      <p:sp>
        <p:nvSpPr>
          <p:cNvPr id="6" name="CuadroTexto 5"/>
          <p:cNvSpPr txBox="1"/>
          <p:nvPr/>
        </p:nvSpPr>
        <p:spPr>
          <a:xfrm>
            <a:off x="889629" y="4168824"/>
            <a:ext cx="7890302" cy="400110"/>
          </a:xfrm>
          <a:prstGeom prst="rect">
            <a:avLst/>
          </a:prstGeom>
          <a:noFill/>
        </p:spPr>
        <p:txBody>
          <a:bodyPr wrap="none" rtlCol="0">
            <a:spAutoFit/>
          </a:bodyPr>
          <a:lstStyle/>
          <a:p>
            <a:r>
              <a:rPr lang="es-MX" sz="2000" dirty="0" smtClean="0"/>
              <a:t>LUGAR: Ubicación de los hechos, (calle, colonia, entre que calles).</a:t>
            </a:r>
          </a:p>
        </p:txBody>
      </p:sp>
      <p:sp>
        <p:nvSpPr>
          <p:cNvPr id="7" name="CuadroTexto 6"/>
          <p:cNvSpPr txBox="1"/>
          <p:nvPr/>
        </p:nvSpPr>
        <p:spPr>
          <a:xfrm>
            <a:off x="889629" y="4941168"/>
            <a:ext cx="7437051" cy="646331"/>
          </a:xfrm>
          <a:prstGeom prst="rect">
            <a:avLst/>
          </a:prstGeom>
          <a:noFill/>
        </p:spPr>
        <p:txBody>
          <a:bodyPr wrap="square" rtlCol="0">
            <a:spAutoFit/>
          </a:bodyPr>
          <a:lstStyle/>
          <a:p>
            <a:r>
              <a:rPr lang="es-MX" dirty="0" smtClean="0"/>
              <a:t>Pruebas aportadas: fotografías, documentos, carteles, videos, grabaciones, audios.</a:t>
            </a:r>
            <a:endParaRPr lang="es-MX" dirty="0"/>
          </a:p>
        </p:txBody>
      </p:sp>
    </p:spTree>
    <p:extLst>
      <p:ext uri="{BB962C8B-B14F-4D97-AF65-F5344CB8AC3E}">
        <p14:creationId xmlns:p14="http://schemas.microsoft.com/office/powerpoint/2010/main" val="4099693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p:bldP spid="5" grpId="0"/>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827584" y="620688"/>
            <a:ext cx="6915263" cy="1313213"/>
          </a:xfrm>
          <a:prstGeom prst="rect">
            <a:avLst/>
          </a:prstGeom>
        </p:spPr>
        <p:style>
          <a:lnRef idx="0">
            <a:schemeClr val="accent2"/>
          </a:lnRef>
          <a:fillRef idx="3">
            <a:schemeClr val="accent2"/>
          </a:fillRef>
          <a:effectRef idx="3">
            <a:schemeClr val="accent2"/>
          </a:effectRef>
          <a:fontRef idx="minor">
            <a:schemeClr val="lt1"/>
          </a:fontRef>
        </p:style>
        <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es-MX" sz="2800" dirty="0" smtClean="0"/>
              <a:t>GUIA PARA PRESENTAR UNA QUEJA O DENUNCIA A LA FEPADE.</a:t>
            </a:r>
            <a:endParaRPr lang="es-MX" sz="2800" dirty="0"/>
          </a:p>
        </p:txBody>
      </p:sp>
      <p:sp>
        <p:nvSpPr>
          <p:cNvPr id="2" name="CuadroTexto 1"/>
          <p:cNvSpPr txBox="1"/>
          <p:nvPr/>
        </p:nvSpPr>
        <p:spPr>
          <a:xfrm>
            <a:off x="539552" y="2317559"/>
            <a:ext cx="1715534"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s-MX" dirty="0" smtClean="0"/>
              <a:t>FEPADETEL</a:t>
            </a:r>
          </a:p>
          <a:p>
            <a:r>
              <a:rPr lang="es-MX" dirty="0" smtClean="0"/>
              <a:t>01800 8337233</a:t>
            </a:r>
            <a:endParaRPr lang="es-MX" dirty="0"/>
          </a:p>
        </p:txBody>
      </p:sp>
      <p:sp>
        <p:nvSpPr>
          <p:cNvPr id="3" name="CuadroTexto 2"/>
          <p:cNvSpPr txBox="1"/>
          <p:nvPr/>
        </p:nvSpPr>
        <p:spPr>
          <a:xfrm>
            <a:off x="3925957" y="2490971"/>
            <a:ext cx="1231427"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s-MX" dirty="0" smtClean="0"/>
              <a:t>DENUNCIA</a:t>
            </a:r>
            <a:endParaRPr lang="es-MX" dirty="0"/>
          </a:p>
        </p:txBody>
      </p:sp>
      <p:sp>
        <p:nvSpPr>
          <p:cNvPr id="4" name="CuadroTexto 3"/>
          <p:cNvSpPr txBox="1"/>
          <p:nvPr/>
        </p:nvSpPr>
        <p:spPr>
          <a:xfrm>
            <a:off x="5868144" y="2420888"/>
            <a:ext cx="2858090"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es-MX" dirty="0" smtClean="0"/>
              <a:t>FEPADENET</a:t>
            </a:r>
          </a:p>
          <a:p>
            <a:pPr algn="ctr"/>
            <a:r>
              <a:rPr lang="es-MX" dirty="0" smtClean="0"/>
              <a:t>WWW.FEPADENET.GOB.MX</a:t>
            </a:r>
            <a:endParaRPr lang="es-MX" dirty="0"/>
          </a:p>
        </p:txBody>
      </p:sp>
      <p:cxnSp>
        <p:nvCxnSpPr>
          <p:cNvPr id="6" name="Conector recto de flecha 5"/>
          <p:cNvCxnSpPr/>
          <p:nvPr/>
        </p:nvCxnSpPr>
        <p:spPr>
          <a:xfrm>
            <a:off x="1382333" y="2963890"/>
            <a:ext cx="0" cy="5057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Conector recto de flecha 7"/>
          <p:cNvCxnSpPr/>
          <p:nvPr/>
        </p:nvCxnSpPr>
        <p:spPr>
          <a:xfrm>
            <a:off x="4596208" y="2963889"/>
            <a:ext cx="0" cy="5057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ector recto de flecha 9"/>
          <p:cNvCxnSpPr/>
          <p:nvPr/>
        </p:nvCxnSpPr>
        <p:spPr>
          <a:xfrm>
            <a:off x="7297189" y="3067218"/>
            <a:ext cx="0" cy="5057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CuadroTexto 6"/>
          <p:cNvSpPr txBox="1"/>
          <p:nvPr/>
        </p:nvSpPr>
        <p:spPr>
          <a:xfrm>
            <a:off x="323528" y="3498400"/>
            <a:ext cx="2610452" cy="258532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MX" dirty="0" smtClean="0"/>
              <a:t>El Personal Especializado recabará del denunciante, nombre teléfono y datos como circunstancias de modo, tiempo y lugar que sirven de sustento a la denuncia. FOLIO</a:t>
            </a:r>
            <a:endParaRPr lang="es-MX" dirty="0"/>
          </a:p>
        </p:txBody>
      </p:sp>
      <p:sp>
        <p:nvSpPr>
          <p:cNvPr id="11" name="CuadroTexto 10"/>
          <p:cNvSpPr txBox="1"/>
          <p:nvPr/>
        </p:nvSpPr>
        <p:spPr>
          <a:xfrm>
            <a:off x="3669501" y="3539293"/>
            <a:ext cx="185341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s-MX" dirty="0" smtClean="0"/>
              <a:t>Comparecencia</a:t>
            </a:r>
            <a:endParaRPr lang="es-MX" dirty="0"/>
          </a:p>
        </p:txBody>
      </p:sp>
      <p:cxnSp>
        <p:nvCxnSpPr>
          <p:cNvPr id="12" name="Conector recto de flecha 11"/>
          <p:cNvCxnSpPr/>
          <p:nvPr/>
        </p:nvCxnSpPr>
        <p:spPr>
          <a:xfrm>
            <a:off x="4541671" y="3957453"/>
            <a:ext cx="0" cy="5057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CuadroTexto 12"/>
          <p:cNvSpPr txBox="1"/>
          <p:nvPr/>
        </p:nvSpPr>
        <p:spPr>
          <a:xfrm>
            <a:off x="3669501" y="4485129"/>
            <a:ext cx="1803699"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MX" dirty="0" smtClean="0"/>
              <a:t>Hecho Delictiv</a:t>
            </a:r>
            <a:r>
              <a:rPr lang="es-MX" dirty="0"/>
              <a:t>o</a:t>
            </a:r>
          </a:p>
        </p:txBody>
      </p:sp>
      <p:sp>
        <p:nvSpPr>
          <p:cNvPr id="14" name="CuadroTexto 13"/>
          <p:cNvSpPr txBox="1"/>
          <p:nvPr/>
        </p:nvSpPr>
        <p:spPr>
          <a:xfrm>
            <a:off x="6493986" y="3586087"/>
            <a:ext cx="1966446" cy="203132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MX" dirty="0" smtClean="0"/>
              <a:t>El denunciante proporciona</a:t>
            </a:r>
          </a:p>
          <a:p>
            <a:r>
              <a:rPr lang="es-MX" dirty="0" smtClean="0"/>
              <a:t>Información agregando fotos, videos</a:t>
            </a:r>
          </a:p>
          <a:p>
            <a:r>
              <a:rPr lang="es-MX" dirty="0" smtClean="0"/>
              <a:t>y/o grabaciones.</a:t>
            </a:r>
          </a:p>
          <a:p>
            <a:r>
              <a:rPr lang="es-MX" dirty="0" smtClean="0"/>
              <a:t>FOLIO</a:t>
            </a:r>
            <a:endParaRPr lang="es-MX" dirty="0"/>
          </a:p>
        </p:txBody>
      </p:sp>
    </p:spTree>
    <p:extLst>
      <p:ext uri="{BB962C8B-B14F-4D97-AF65-F5344CB8AC3E}">
        <p14:creationId xmlns:p14="http://schemas.microsoft.com/office/powerpoint/2010/main" val="1860898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2" presetClass="entr" presetSubtype="4"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par>
                          <p:cTn id="37" fill="hold">
                            <p:stCondLst>
                              <p:cond delay="2500"/>
                            </p:stCondLst>
                            <p:childTnLst>
                              <p:par>
                                <p:cTn id="38" presetID="2" presetClass="entr" presetSubtype="4"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ppt_x"/>
                                          </p:val>
                                        </p:tav>
                                        <p:tav tm="100000">
                                          <p:val>
                                            <p:strVal val="#ppt_x"/>
                                          </p:val>
                                        </p:tav>
                                      </p:tavLst>
                                    </p:anim>
                                    <p:anim calcmode="lin" valueType="num">
                                      <p:cBhvr additive="base">
                                        <p:cTn id="4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3" grpId="0" animBg="1"/>
      <p:bldP spid="4" grpId="0" animBg="1"/>
      <p:bldP spid="7" grpId="0" animBg="1"/>
      <p:bldP spid="11"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4946073" y="5660571"/>
            <a:ext cx="4125191" cy="369332"/>
          </a:xfrm>
          <a:prstGeom prst="rect">
            <a:avLst/>
          </a:prstGeom>
          <a:noFill/>
        </p:spPr>
        <p:txBody>
          <a:bodyPr wrap="square" rtlCol="0">
            <a:spAutoFit/>
          </a:bodyPr>
          <a:lstStyle/>
          <a:p>
            <a:r>
              <a:rPr lang="es-MX" dirty="0"/>
              <a:t>  </a:t>
            </a:r>
          </a:p>
        </p:txBody>
      </p:sp>
      <p:sp>
        <p:nvSpPr>
          <p:cNvPr id="2" name="Rectángulo 1"/>
          <p:cNvSpPr/>
          <p:nvPr/>
        </p:nvSpPr>
        <p:spPr>
          <a:xfrm>
            <a:off x="539552" y="1826443"/>
            <a:ext cx="7631265" cy="1077218"/>
          </a:xfrm>
          <a:prstGeom prst="rect">
            <a:avLst/>
          </a:prstGeom>
        </p:spPr>
        <p:txBody>
          <a:bodyPr wrap="square">
            <a:spAutoFit/>
          </a:bodyPr>
          <a:lstStyle/>
          <a:p>
            <a:pPr algn="ctr"/>
            <a:r>
              <a:rPr lang="es-MX" sz="2800" dirty="0"/>
              <a:t>Procura </a:t>
            </a:r>
            <a:r>
              <a:rPr lang="es-MX" sz="2800" dirty="0">
                <a:latin typeface="Algerian" panose="04020705040A02060702" pitchFamily="82" charset="0"/>
              </a:rPr>
              <a:t>justicia</a:t>
            </a:r>
            <a:r>
              <a:rPr lang="es-MX" sz="2800" dirty="0"/>
              <a:t> en materia </a:t>
            </a:r>
            <a:endParaRPr lang="es-MX" sz="2800" dirty="0" smtClean="0"/>
          </a:p>
          <a:p>
            <a:pPr algn="ctr"/>
            <a:r>
              <a:rPr lang="es-MX" sz="3600" u="sng" dirty="0" smtClean="0">
                <a:effectLst>
                  <a:outerShdw blurRad="38100" dist="38100" dir="2700000" algn="tl">
                    <a:srgbClr val="000000">
                      <a:alpha val="43137"/>
                    </a:srgbClr>
                  </a:outerShdw>
                </a:effectLst>
              </a:rPr>
              <a:t>penal </a:t>
            </a:r>
            <a:r>
              <a:rPr lang="es-MX" sz="3600" u="sng" dirty="0">
                <a:effectLst>
                  <a:outerShdw blurRad="38100" dist="38100" dir="2700000" algn="tl">
                    <a:srgbClr val="000000">
                      <a:alpha val="43137"/>
                    </a:srgbClr>
                  </a:outerShdw>
                </a:effectLst>
              </a:rPr>
              <a:t>electoral.</a:t>
            </a:r>
          </a:p>
        </p:txBody>
      </p:sp>
      <p:sp>
        <p:nvSpPr>
          <p:cNvPr id="4" name="CuadroTexto 3"/>
          <p:cNvSpPr txBox="1"/>
          <p:nvPr/>
        </p:nvSpPr>
        <p:spPr>
          <a:xfrm>
            <a:off x="683568" y="4366886"/>
            <a:ext cx="6840760" cy="1477328"/>
          </a:xfrm>
          <a:prstGeom prst="rect">
            <a:avLst/>
          </a:prstGeom>
          <a:noFill/>
        </p:spPr>
        <p:txBody>
          <a:bodyPr wrap="square" rtlCol="0">
            <a:spAutoFit/>
          </a:bodyPr>
          <a:lstStyle/>
          <a:p>
            <a:pPr lvl="0" algn="ctr"/>
            <a:r>
              <a:rPr lang="es-ES" dirty="0"/>
              <a:t>Fundamento legal</a:t>
            </a:r>
          </a:p>
          <a:p>
            <a:pPr lvl="0" algn="just"/>
            <a:r>
              <a:rPr lang="es-ES" dirty="0" smtClean="0"/>
              <a:t>Constitución de los Estados Unidos Mexicanos Artículo 102 apartado B. Artículos </a:t>
            </a:r>
            <a:r>
              <a:rPr lang="es-ES" dirty="0"/>
              <a:t>3, 22 y 23 del Reglamento de la Ley Orgánica de la PGR y 21 de la Ley General en Materia de Delitos Electorales.</a:t>
            </a:r>
            <a:endParaRPr lang="es-MX" dirty="0"/>
          </a:p>
        </p:txBody>
      </p:sp>
      <p:sp>
        <p:nvSpPr>
          <p:cNvPr id="7" name="CuadroTexto 6"/>
          <p:cNvSpPr txBox="1"/>
          <p:nvPr/>
        </p:nvSpPr>
        <p:spPr>
          <a:xfrm>
            <a:off x="2028027" y="3257868"/>
            <a:ext cx="4597837" cy="1015663"/>
          </a:xfrm>
          <a:prstGeom prst="rect">
            <a:avLst/>
          </a:prstGeom>
          <a:noFill/>
        </p:spPr>
        <p:txBody>
          <a:bodyPr wrap="square" rtlCol="0">
            <a:spAutoFit/>
          </a:bodyPr>
          <a:lstStyle/>
          <a:p>
            <a:pPr algn="ctr"/>
            <a:r>
              <a:rPr lang="es-MX" sz="2400" b="1" dirty="0"/>
              <a:t>¿Cuándo se crea la FEPADE? </a:t>
            </a:r>
            <a:endParaRPr lang="es-MX" sz="2400" dirty="0"/>
          </a:p>
          <a:p>
            <a:pPr algn="ctr"/>
            <a:r>
              <a:rPr lang="es-MX" dirty="0"/>
              <a:t>19 de julio de 1994 como parte de la </a:t>
            </a:r>
            <a:r>
              <a:rPr lang="es-MX" dirty="0" smtClean="0"/>
              <a:t>PGR. Hace 22 años.</a:t>
            </a:r>
            <a:endParaRPr lang="es-MX" dirty="0"/>
          </a:p>
        </p:txBody>
      </p:sp>
      <p:sp>
        <p:nvSpPr>
          <p:cNvPr id="9" name="6 Proceso alternativo"/>
          <p:cNvSpPr/>
          <p:nvPr/>
        </p:nvSpPr>
        <p:spPr>
          <a:xfrm>
            <a:off x="1838206" y="602413"/>
            <a:ext cx="4977487" cy="789729"/>
          </a:xfrm>
          <a:prstGeom prst="flowChartAlternateProcess">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MX" sz="3600" kern="0" noProof="0" dirty="0">
                <a:solidFill>
                  <a:prstClr val="white"/>
                </a:solidFill>
                <a:latin typeface="Calibri"/>
              </a:rPr>
              <a:t>¿ QUÉ ES LA FEPADE ?</a:t>
            </a:r>
            <a:endParaRPr kumimoji="0" lang="es-MX" sz="36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65848647"/>
      </p:ext>
    </p:extLst>
  </p:cSld>
  <p:clrMapOvr>
    <a:masterClrMapping/>
  </p:clrMapOvr>
  <mc:AlternateContent xmlns:mc="http://schemas.openxmlformats.org/markup-compatibility/2006" xmlns:p14="http://schemas.microsoft.com/office/powerpoint/2010/main">
    <mc:Choice Requires="p14">
      <p:transition spd="slow" p14:dur="1600" advClick="0" advTm="15000">
        <p14:conveyor dir="l"/>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p:stCondLst>
                              <p:cond delay="2000"/>
                            </p:stCondLst>
                            <p:childTnLst>
                              <p:par>
                                <p:cTn id="22" presetID="31"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par>
                          <p:cTn id="28" fill="hold">
                            <p:stCondLst>
                              <p:cond delay="3000"/>
                            </p:stCondLst>
                            <p:childTnLst>
                              <p:par>
                                <p:cTn id="29" presetID="53" presetClass="entr" presetSubtype="16"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Marcador de contenido"/>
          <p:cNvSpPr txBox="1">
            <a:spLocks/>
          </p:cNvSpPr>
          <p:nvPr/>
        </p:nvSpPr>
        <p:spPr>
          <a:xfrm>
            <a:off x="683567" y="1556792"/>
            <a:ext cx="8048879" cy="2592288"/>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s-MX" sz="2400" dirty="0">
                <a:solidFill>
                  <a:schemeClr val="tx1"/>
                </a:solidFill>
              </a:rPr>
              <a:t>Es la herramienta que utiliza la FEPADE para acercar la función del Ministerio Público Especializado a la ciudadanía, antes, durante y después de la Jornada Electoral con el fin de que aquella pueda recibir una atención expedita en las denuncias que presente, acerca de acciones que pudieran ser constitutivas de delitos electorales.</a:t>
            </a:r>
          </a:p>
        </p:txBody>
      </p:sp>
      <p:sp>
        <p:nvSpPr>
          <p:cNvPr id="8" name="1 Título"/>
          <p:cNvSpPr txBox="1">
            <a:spLocks/>
          </p:cNvSpPr>
          <p:nvPr/>
        </p:nvSpPr>
        <p:spPr>
          <a:xfrm>
            <a:off x="1805697" y="606402"/>
            <a:ext cx="5214576" cy="630290"/>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3000" dirty="0">
                <a:ln w="0"/>
                <a:effectLst>
                  <a:outerShdw blurRad="38100" dist="19050" dir="2700000" algn="tl" rotWithShape="0">
                    <a:schemeClr val="dk1">
                      <a:alpha val="40000"/>
                    </a:schemeClr>
                  </a:outerShdw>
                </a:effectLst>
                <a:latin typeface="+mn-lt"/>
              </a:rPr>
              <a:t>DESPLIEGUE </a:t>
            </a:r>
            <a:r>
              <a:rPr lang="es-MX" sz="3000" dirty="0" smtClean="0">
                <a:ln w="0"/>
                <a:effectLst>
                  <a:outerShdw blurRad="38100" dist="19050" dir="2700000" algn="tl" rotWithShape="0">
                    <a:schemeClr val="dk1">
                      <a:alpha val="40000"/>
                    </a:schemeClr>
                  </a:outerShdw>
                </a:effectLst>
                <a:latin typeface="+mn-lt"/>
              </a:rPr>
              <a:t>MINISTERIAL</a:t>
            </a:r>
            <a:endParaRPr lang="es-MX" sz="3000" dirty="0">
              <a:ln w="0"/>
              <a:effectLst>
                <a:outerShdw blurRad="38100" dist="19050" dir="2700000" algn="tl" rotWithShape="0">
                  <a:schemeClr val="dk1">
                    <a:alpha val="40000"/>
                  </a:schemeClr>
                </a:outerShdw>
              </a:effectLst>
              <a:latin typeface="+mn-lt"/>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872" y="3789040"/>
            <a:ext cx="3816424" cy="2596326"/>
          </a:xfrm>
          <a:prstGeom prst="rect">
            <a:avLst/>
          </a:prstGeom>
        </p:spPr>
      </p:pic>
    </p:spTree>
    <p:extLst>
      <p:ext uri="{BB962C8B-B14F-4D97-AF65-F5344CB8AC3E}">
        <p14:creationId xmlns:p14="http://schemas.microsoft.com/office/powerpoint/2010/main" val="1428668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427983" y="1297305"/>
            <a:ext cx="3960440" cy="369332"/>
          </a:xfrm>
          <a:prstGeom prst="rect">
            <a:avLst/>
          </a:prstGeom>
          <a:noFill/>
        </p:spPr>
        <p:txBody>
          <a:bodyPr wrap="square" rtlCol="0">
            <a:spAutoFit/>
          </a:bodyPr>
          <a:lstStyle/>
          <a:p>
            <a:endParaRPr lang="es-MX" dirty="0" smtClean="0"/>
          </a:p>
        </p:txBody>
      </p:sp>
      <p:sp>
        <p:nvSpPr>
          <p:cNvPr id="6" name="1 Título"/>
          <p:cNvSpPr txBox="1">
            <a:spLocks/>
          </p:cNvSpPr>
          <p:nvPr/>
        </p:nvSpPr>
        <p:spPr>
          <a:xfrm>
            <a:off x="422409" y="461697"/>
            <a:ext cx="3384377" cy="2040547"/>
          </a:xfrm>
          <a:prstGeom prst="rect">
            <a:avLst/>
          </a:prstGeom>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sz="5400" dirty="0" smtClean="0">
                <a:ln w="0"/>
                <a:effectLst>
                  <a:outerShdw blurRad="38100" dist="19050" dir="2700000" algn="tl" rotWithShape="0">
                    <a:schemeClr val="dk1">
                      <a:alpha val="40000"/>
                    </a:schemeClr>
                  </a:outerShdw>
                </a:effectLst>
                <a:latin typeface="+mn-lt"/>
              </a:rPr>
              <a:t>EJÉRCITO</a:t>
            </a:r>
            <a:r>
              <a:rPr lang="es-MX" sz="3000" dirty="0" smtClean="0">
                <a:ln w="0"/>
                <a:effectLst>
                  <a:outerShdw blurRad="38100" dist="19050" dir="2700000" algn="tl" rotWithShape="0">
                    <a:schemeClr val="dk1">
                      <a:alpha val="40000"/>
                    </a:schemeClr>
                  </a:outerShdw>
                </a:effectLst>
                <a:latin typeface="+mn-lt"/>
              </a:rPr>
              <a:t> DE OBSERVADORES A FAVOR DE LA FEPADE.</a:t>
            </a:r>
            <a:endParaRPr lang="es-MX" sz="3000" dirty="0">
              <a:ln w="0"/>
              <a:effectLst>
                <a:outerShdw blurRad="38100" dist="19050" dir="2700000" algn="tl" rotWithShape="0">
                  <a:schemeClr val="dk1">
                    <a:alpha val="40000"/>
                  </a:schemeClr>
                </a:outerShdw>
              </a:effectLst>
              <a:latin typeface="+mn-lt"/>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712" y="2852936"/>
            <a:ext cx="5247132" cy="3382889"/>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9400" y="2852935"/>
            <a:ext cx="5420350" cy="3382889"/>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9400" y="2778686"/>
            <a:ext cx="5420349" cy="3505892"/>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8770" y="2998467"/>
            <a:ext cx="4965730" cy="331048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468981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250"/>
                                        <p:tgtEl>
                                          <p:spTgt spid="7"/>
                                        </p:tgtEl>
                                      </p:cBhvr>
                                    </p:animEffect>
                                    <p:anim calcmode="lin" valueType="num">
                                      <p:cBhvr>
                                        <p:cTn id="25" dur="1250" fill="hold"/>
                                        <p:tgtEl>
                                          <p:spTgt spid="7"/>
                                        </p:tgtEl>
                                        <p:attrNameLst>
                                          <p:attrName>ppt_x</p:attrName>
                                        </p:attrNameLst>
                                      </p:cBhvr>
                                      <p:tavLst>
                                        <p:tav tm="0">
                                          <p:val>
                                            <p:strVal val="#ppt_x"/>
                                          </p:val>
                                        </p:tav>
                                        <p:tav tm="100000">
                                          <p:val>
                                            <p:strVal val="#ppt_x"/>
                                          </p:val>
                                        </p:tav>
                                      </p:tavLst>
                                    </p:anim>
                                    <p:anim calcmode="lin" valueType="num">
                                      <p:cBhvr>
                                        <p:cTn id="26" dur="1250" fill="hold"/>
                                        <p:tgtEl>
                                          <p:spTgt spid="7"/>
                                        </p:tgtEl>
                                        <p:attrNameLst>
                                          <p:attrName>ppt_y</p:attrName>
                                        </p:attrNameLst>
                                      </p:cBhvr>
                                      <p:tavLst>
                                        <p:tav tm="0">
                                          <p:val>
                                            <p:strVal val="#ppt_y+.1"/>
                                          </p:val>
                                        </p:tav>
                                        <p:tav tm="100000">
                                          <p:val>
                                            <p:strVal val="#ppt_y"/>
                                          </p:val>
                                        </p:tav>
                                      </p:tavLst>
                                    </p:anim>
                                  </p:childTnLst>
                                </p:cTn>
                              </p:par>
                            </p:childTnLst>
                          </p:cTn>
                        </p:par>
                        <p:par>
                          <p:cTn id="27" fill="hold">
                            <p:stCondLst>
                              <p:cond delay="3250"/>
                            </p:stCondLst>
                            <p:childTnLst>
                              <p:par>
                                <p:cTn id="28" presetID="2" presetClass="entr" presetSubtype="4"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1250" fill="hold"/>
                                        <p:tgtEl>
                                          <p:spTgt spid="4"/>
                                        </p:tgtEl>
                                        <p:attrNameLst>
                                          <p:attrName>ppt_x</p:attrName>
                                        </p:attrNameLst>
                                      </p:cBhvr>
                                      <p:tavLst>
                                        <p:tav tm="0">
                                          <p:val>
                                            <p:strVal val="#ppt_x"/>
                                          </p:val>
                                        </p:tav>
                                        <p:tav tm="100000">
                                          <p:val>
                                            <p:strVal val="#ppt_x"/>
                                          </p:val>
                                        </p:tav>
                                      </p:tavLst>
                                    </p:anim>
                                    <p:anim calcmode="lin" valueType="num">
                                      <p:cBhvr additive="base">
                                        <p:cTn id="31" dur="1250" fill="hold"/>
                                        <p:tgtEl>
                                          <p:spTgt spid="4"/>
                                        </p:tgtEl>
                                        <p:attrNameLst>
                                          <p:attrName>ppt_y</p:attrName>
                                        </p:attrNameLst>
                                      </p:cBhvr>
                                      <p:tavLst>
                                        <p:tav tm="0">
                                          <p:val>
                                            <p:strVal val="1+#ppt_h/2"/>
                                          </p:val>
                                        </p:tav>
                                        <p:tav tm="100000">
                                          <p:val>
                                            <p:strVal val="#ppt_y"/>
                                          </p:val>
                                        </p:tav>
                                      </p:tavLst>
                                    </p:anim>
                                  </p:childTnLst>
                                </p:cTn>
                              </p:par>
                            </p:childTnLst>
                          </p:cTn>
                        </p:par>
                        <p:par>
                          <p:cTn id="32" fill="hold">
                            <p:stCondLst>
                              <p:cond delay="4500"/>
                            </p:stCondLst>
                            <p:childTnLst>
                              <p:par>
                                <p:cTn id="33" presetID="2" presetClass="entr" presetSubtype="4"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1250" fill="hold"/>
                                        <p:tgtEl>
                                          <p:spTgt spid="5"/>
                                        </p:tgtEl>
                                        <p:attrNameLst>
                                          <p:attrName>ppt_x</p:attrName>
                                        </p:attrNameLst>
                                      </p:cBhvr>
                                      <p:tavLst>
                                        <p:tav tm="0">
                                          <p:val>
                                            <p:strVal val="#ppt_x"/>
                                          </p:val>
                                        </p:tav>
                                        <p:tav tm="100000">
                                          <p:val>
                                            <p:strVal val="#ppt_x"/>
                                          </p:val>
                                        </p:tav>
                                      </p:tavLst>
                                    </p:anim>
                                    <p:anim calcmode="lin" valueType="num">
                                      <p:cBhvr additive="base">
                                        <p:cTn id="36" dur="1250" fill="hold"/>
                                        <p:tgtEl>
                                          <p:spTgt spid="5"/>
                                        </p:tgtEl>
                                        <p:attrNameLst>
                                          <p:attrName>ppt_y</p:attrName>
                                        </p:attrNameLst>
                                      </p:cBhvr>
                                      <p:tavLst>
                                        <p:tav tm="0">
                                          <p:val>
                                            <p:strVal val="1+#ppt_h/2"/>
                                          </p:val>
                                        </p:tav>
                                        <p:tav tm="100000">
                                          <p:val>
                                            <p:strVal val="#ppt_y"/>
                                          </p:val>
                                        </p:tav>
                                      </p:tavLst>
                                    </p:anim>
                                  </p:childTnLst>
                                </p:cTn>
                              </p:par>
                            </p:childTnLst>
                          </p:cTn>
                        </p:par>
                        <p:par>
                          <p:cTn id="37" fill="hold">
                            <p:stCondLst>
                              <p:cond delay="5750"/>
                            </p:stCondLst>
                            <p:childTnLst>
                              <p:par>
                                <p:cTn id="38" presetID="2" presetClass="entr" presetSubtype="4"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1250" fill="hold"/>
                                        <p:tgtEl>
                                          <p:spTgt spid="9"/>
                                        </p:tgtEl>
                                        <p:attrNameLst>
                                          <p:attrName>ppt_x</p:attrName>
                                        </p:attrNameLst>
                                      </p:cBhvr>
                                      <p:tavLst>
                                        <p:tav tm="0">
                                          <p:val>
                                            <p:strVal val="#ppt_x"/>
                                          </p:val>
                                        </p:tav>
                                        <p:tav tm="100000">
                                          <p:val>
                                            <p:strVal val="#ppt_x"/>
                                          </p:val>
                                        </p:tav>
                                      </p:tavLst>
                                    </p:anim>
                                    <p:anim calcmode="lin" valueType="num">
                                      <p:cBhvr additive="base">
                                        <p:cTn id="41" dur="12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redondeado 17"/>
          <p:cNvSpPr/>
          <p:nvPr/>
        </p:nvSpPr>
        <p:spPr>
          <a:xfrm>
            <a:off x="719016" y="1724099"/>
            <a:ext cx="3294644" cy="2556576"/>
          </a:xfrm>
          <a:prstGeom prst="roundRect">
            <a:avLst/>
          </a:prstGeom>
          <a:solidFill>
            <a:schemeClr val="tx1">
              <a:lumMod val="85000"/>
            </a:schemeClr>
          </a:solidFill>
          <a:ln>
            <a:noFill/>
          </a:ln>
          <a:effectLst>
            <a:outerShdw blurRad="76200" dist="12700" dir="2700000" sy="-23000" kx="-800400" algn="bl" rotWithShape="0">
              <a:prstClr val="black">
                <a:alpha val="2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Rectángulo redondeado 7"/>
          <p:cNvSpPr/>
          <p:nvPr/>
        </p:nvSpPr>
        <p:spPr>
          <a:xfrm>
            <a:off x="4445708" y="1674809"/>
            <a:ext cx="3798700" cy="2281538"/>
          </a:xfrm>
          <a:prstGeom prst="roundRect">
            <a:avLst/>
          </a:prstGeom>
          <a:solidFill>
            <a:schemeClr val="tx1">
              <a:lumMod val="85000"/>
            </a:schemeClr>
          </a:solidFill>
          <a:ln>
            <a:noFill/>
          </a:ln>
          <a:effectLst>
            <a:outerShdw blurRad="76200" dist="12700" dir="2700000" sy="-23000" kx="-800400" algn="bl" rotWithShape="0">
              <a:prstClr val="black">
                <a:alpha val="20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CuadroTexto 1"/>
          <p:cNvSpPr txBox="1"/>
          <p:nvPr/>
        </p:nvSpPr>
        <p:spPr>
          <a:xfrm>
            <a:off x="971600" y="836712"/>
            <a:ext cx="6717288" cy="584775"/>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s-MX" sz="3200" dirty="0"/>
              <a:t>SERVICIO DE ATENCIÓN CIUDADANA:</a:t>
            </a:r>
          </a:p>
        </p:txBody>
      </p:sp>
      <p:sp>
        <p:nvSpPr>
          <p:cNvPr id="4" name="CuadroTexto 3"/>
          <p:cNvSpPr txBox="1"/>
          <p:nvPr/>
        </p:nvSpPr>
        <p:spPr>
          <a:xfrm>
            <a:off x="4949764" y="2372171"/>
            <a:ext cx="2664296" cy="14773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s-MX" dirty="0"/>
          </a:p>
          <a:p>
            <a:r>
              <a:rPr lang="es-MX" dirty="0">
                <a:ln w="0"/>
                <a:solidFill>
                  <a:schemeClr val="bg1"/>
                </a:solidFill>
                <a:effectLst>
                  <a:outerShdw blurRad="38100" dist="19050" dir="2700000" algn="tl" rotWithShape="0">
                    <a:schemeClr val="dk1">
                      <a:alpha val="40000"/>
                    </a:schemeClr>
                  </a:outerShdw>
                </a:effectLst>
              </a:rPr>
              <a:t>Los delitos electorales </a:t>
            </a:r>
          </a:p>
          <a:p>
            <a:r>
              <a:rPr lang="es-MX" dirty="0">
                <a:ln w="0"/>
                <a:solidFill>
                  <a:schemeClr val="bg1"/>
                </a:solidFill>
                <a:effectLst>
                  <a:outerShdw blurRad="38100" dist="19050" dir="2700000" algn="tl" rotWithShape="0">
                    <a:schemeClr val="dk1">
                      <a:alpha val="40000"/>
                    </a:schemeClr>
                  </a:outerShdw>
                </a:effectLst>
              </a:rPr>
              <a:t>Deben ser denunciados.</a:t>
            </a:r>
          </a:p>
          <a:p>
            <a:endParaRPr lang="es-MX" dirty="0">
              <a:ln w="0"/>
              <a:solidFill>
                <a:schemeClr val="bg1"/>
              </a:solidFill>
              <a:effectLst>
                <a:outerShdw blurRad="38100" dist="19050" dir="2700000" algn="tl" rotWithShape="0">
                  <a:schemeClr val="dk1">
                    <a:alpha val="40000"/>
                  </a:schemeClr>
                </a:outerShdw>
              </a:effectLst>
            </a:endParaRPr>
          </a:p>
          <a:p>
            <a:pPr algn="ctr"/>
            <a:r>
              <a:rPr lang="es-MX" dirty="0">
                <a:ln w="0"/>
                <a:solidFill>
                  <a:schemeClr val="bg1"/>
                </a:solidFill>
                <a:effectLst>
                  <a:outerShdw blurRad="38100" dist="19050" dir="2700000" algn="tl" rotWithShape="0">
                    <a:schemeClr val="dk1">
                      <a:alpha val="40000"/>
                    </a:schemeClr>
                  </a:outerShdw>
                </a:effectLst>
              </a:rPr>
              <a:t>F E P A D E N E T</a:t>
            </a:r>
          </a:p>
        </p:txBody>
      </p:sp>
      <p:sp>
        <p:nvSpPr>
          <p:cNvPr id="5" name="CuadroTexto 4"/>
          <p:cNvSpPr txBox="1"/>
          <p:nvPr/>
        </p:nvSpPr>
        <p:spPr>
          <a:xfrm>
            <a:off x="1624084" y="1845503"/>
            <a:ext cx="1308307" cy="369332"/>
          </a:xfrm>
          <a:prstGeom prst="rect">
            <a:avLst/>
          </a:prstGeom>
          <a:noFill/>
        </p:spPr>
        <p:txBody>
          <a:bodyPr wrap="none" rtlCol="0">
            <a:spAutoFit/>
          </a:bodyPr>
          <a:lstStyle/>
          <a:p>
            <a:r>
              <a:rPr lang="es-MX" dirty="0">
                <a:solidFill>
                  <a:schemeClr val="bg1"/>
                </a:solidFill>
              </a:rPr>
              <a:t>FEPADETEL</a:t>
            </a:r>
          </a:p>
        </p:txBody>
      </p:sp>
      <p:sp>
        <p:nvSpPr>
          <p:cNvPr id="6" name="CuadroTexto 5"/>
          <p:cNvSpPr txBox="1"/>
          <p:nvPr/>
        </p:nvSpPr>
        <p:spPr>
          <a:xfrm>
            <a:off x="999874" y="3530509"/>
            <a:ext cx="2732928" cy="584775"/>
          </a:xfrm>
          <a:prstGeom prst="rect">
            <a:avLst/>
          </a:prstGeom>
          <a:noFill/>
        </p:spPr>
        <p:txBody>
          <a:bodyPr wrap="none" rtlCol="0">
            <a:spAutoFit/>
          </a:bodyPr>
          <a:lstStyle/>
          <a:p>
            <a:pPr algn="ctr"/>
            <a:r>
              <a:rPr lang="es-MX" dirty="0">
                <a:solidFill>
                  <a:schemeClr val="bg1"/>
                </a:solidFill>
              </a:rPr>
              <a:t>01-800-833-72-33</a:t>
            </a:r>
          </a:p>
          <a:p>
            <a:pPr algn="ctr"/>
            <a:r>
              <a:rPr lang="es-MX" sz="1400" dirty="0">
                <a:solidFill>
                  <a:schemeClr val="bg1"/>
                </a:solidFill>
              </a:rPr>
              <a:t>SERVICIO LAS 24 HORAS DEL DIA</a:t>
            </a:r>
          </a:p>
        </p:txBody>
      </p:sp>
      <p:sp>
        <p:nvSpPr>
          <p:cNvPr id="9" name="Rectángulo redondeado 8"/>
          <p:cNvSpPr/>
          <p:nvPr/>
        </p:nvSpPr>
        <p:spPr>
          <a:xfrm>
            <a:off x="4805748" y="1980482"/>
            <a:ext cx="2880320" cy="504056"/>
          </a:xfrm>
          <a:prstGeom prst="roundRect">
            <a:avLst/>
          </a:prstGeom>
          <a:noFill/>
          <a:ln>
            <a:gradFill flip="none" rotWithShape="1">
              <a:gsLst>
                <a:gs pos="0">
                  <a:schemeClr val="accent1">
                    <a:lumMod val="5000"/>
                    <a:lumOff val="95000"/>
                  </a:schemeClr>
                </a:gs>
                <a:gs pos="74000">
                  <a:srgbClr val="E55515"/>
                </a:gs>
              </a:gsLst>
              <a:path path="rect">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Rectángulo 9"/>
          <p:cNvSpPr/>
          <p:nvPr/>
        </p:nvSpPr>
        <p:spPr>
          <a:xfrm>
            <a:off x="4913043" y="2047844"/>
            <a:ext cx="2665730" cy="369332"/>
          </a:xfrm>
          <a:prstGeom prst="rect">
            <a:avLst/>
          </a:prstGeom>
        </p:spPr>
        <p:txBody>
          <a:bodyPr wrap="square">
            <a:spAutoFit/>
          </a:bodyPr>
          <a:lstStyle/>
          <a:p>
            <a:r>
              <a:rPr lang="es-MX" dirty="0">
                <a:solidFill>
                  <a:srgbClr val="EC630E"/>
                </a:solidFill>
              </a:rPr>
              <a:t>www.fepadenet.gob.mx</a:t>
            </a:r>
          </a:p>
        </p:txBody>
      </p:sp>
      <p:cxnSp>
        <p:nvCxnSpPr>
          <p:cNvPr id="12" name="Conector recto 11"/>
          <p:cNvCxnSpPr/>
          <p:nvPr/>
        </p:nvCxnSpPr>
        <p:spPr>
          <a:xfrm flipH="1">
            <a:off x="4661732" y="3380283"/>
            <a:ext cx="1656184" cy="0"/>
          </a:xfrm>
          <a:prstGeom prst="line">
            <a:avLst/>
          </a:prstGeom>
          <a:ln>
            <a:solidFill>
              <a:srgbClr val="FF0000"/>
            </a:solidFill>
          </a:ln>
        </p:spPr>
        <p:style>
          <a:lnRef idx="2">
            <a:schemeClr val="accent3"/>
          </a:lnRef>
          <a:fillRef idx="0">
            <a:schemeClr val="accent3"/>
          </a:fillRef>
          <a:effectRef idx="1">
            <a:schemeClr val="accent3"/>
          </a:effectRef>
          <a:fontRef idx="minor">
            <a:schemeClr val="tx1"/>
          </a:fontRef>
        </p:style>
      </p:cxnSp>
      <p:cxnSp>
        <p:nvCxnSpPr>
          <p:cNvPr id="15" name="Conector recto 14"/>
          <p:cNvCxnSpPr/>
          <p:nvPr/>
        </p:nvCxnSpPr>
        <p:spPr>
          <a:xfrm flipV="1">
            <a:off x="4661732" y="1796107"/>
            <a:ext cx="0" cy="1584176"/>
          </a:xfrm>
          <a:prstGeom prst="line">
            <a:avLst/>
          </a:prstGeom>
          <a:ln w="19050">
            <a:solidFill>
              <a:srgbClr val="E55515"/>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4661732" y="1796107"/>
            <a:ext cx="3384376" cy="0"/>
          </a:xfrm>
          <a:prstGeom prst="line">
            <a:avLst/>
          </a:prstGeom>
          <a:ln w="19050">
            <a:solidFill>
              <a:srgbClr val="EC630E"/>
            </a:solidFill>
          </a:ln>
        </p:spPr>
        <p:style>
          <a:lnRef idx="1">
            <a:schemeClr val="accent1"/>
          </a:lnRef>
          <a:fillRef idx="0">
            <a:schemeClr val="accent1"/>
          </a:fillRef>
          <a:effectRef idx="0">
            <a:schemeClr val="accent1"/>
          </a:effectRef>
          <a:fontRef idx="minor">
            <a:schemeClr val="tx1"/>
          </a:fontRef>
        </p:style>
      </p:cxnSp>
      <p:cxnSp>
        <p:nvCxnSpPr>
          <p:cNvPr id="19" name="Conector recto 18"/>
          <p:cNvCxnSpPr/>
          <p:nvPr/>
        </p:nvCxnSpPr>
        <p:spPr>
          <a:xfrm>
            <a:off x="8046108" y="1796107"/>
            <a:ext cx="0" cy="13681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ector recto 20"/>
          <p:cNvCxnSpPr/>
          <p:nvPr/>
        </p:nvCxnSpPr>
        <p:spPr>
          <a:xfrm>
            <a:off x="5381812" y="3849499"/>
            <a:ext cx="1872208" cy="0"/>
          </a:xfrm>
          <a:prstGeom prst="line">
            <a:avLst/>
          </a:prstGeom>
          <a:ln w="15875">
            <a:solidFill>
              <a:srgbClr val="E55515"/>
            </a:solidFill>
          </a:ln>
        </p:spPr>
        <p:style>
          <a:lnRef idx="1">
            <a:schemeClr val="accent1"/>
          </a:lnRef>
          <a:fillRef idx="0">
            <a:schemeClr val="accent1"/>
          </a:fillRef>
          <a:effectRef idx="0">
            <a:schemeClr val="accent1"/>
          </a:effectRef>
          <a:fontRef idx="minor">
            <a:schemeClr val="tx1"/>
          </a:fontRef>
        </p:style>
      </p:cxnSp>
      <p:sp>
        <p:nvSpPr>
          <p:cNvPr id="23" name="CuadroTexto 22"/>
          <p:cNvSpPr txBox="1"/>
          <p:nvPr/>
        </p:nvSpPr>
        <p:spPr>
          <a:xfrm>
            <a:off x="4643417" y="4541122"/>
            <a:ext cx="3204913" cy="1077218"/>
          </a:xfrm>
          <a:prstGeom prst="rect">
            <a:avLst/>
          </a:prstGeom>
          <a:noFill/>
        </p:spPr>
        <p:txBody>
          <a:bodyPr wrap="square" rtlCol="0">
            <a:spAutoFit/>
          </a:bodyPr>
          <a:lstStyle/>
          <a:p>
            <a:r>
              <a:rPr lang="es-MX" sz="1600" dirty="0"/>
              <a:t>Correo electrónico que opera las 24 horas del día los 365 días del año, atendido por personal adscrito a la FEPADE.</a:t>
            </a:r>
          </a:p>
        </p:txBody>
      </p:sp>
      <p:pic>
        <p:nvPicPr>
          <p:cNvPr id="13" name="Imagen 12"/>
          <p:cNvPicPr>
            <a:picLocks noChangeAspect="1"/>
          </p:cNvPicPr>
          <p:nvPr/>
        </p:nvPicPr>
        <p:blipFill>
          <a:blip r:embed="rId2">
            <a:clrChange>
              <a:clrFrom>
                <a:srgbClr val="FFFFFF"/>
              </a:clrFrom>
              <a:clrTo>
                <a:srgbClr val="FFFFFF">
                  <a:alpha val="0"/>
                </a:srgbClr>
              </a:clrTo>
            </a:clrChange>
          </a:blip>
          <a:stretch>
            <a:fillRect/>
          </a:stretch>
        </p:blipFill>
        <p:spPr>
          <a:xfrm>
            <a:off x="1394549" y="2017269"/>
            <a:ext cx="2038095" cy="1428571"/>
          </a:xfrm>
          <a:prstGeom prst="rect">
            <a:avLst/>
          </a:prstGeom>
        </p:spPr>
      </p:pic>
      <p:sp>
        <p:nvSpPr>
          <p:cNvPr id="14" name="CuadroTexto 13"/>
          <p:cNvSpPr txBox="1"/>
          <p:nvPr/>
        </p:nvSpPr>
        <p:spPr>
          <a:xfrm>
            <a:off x="723830" y="4584030"/>
            <a:ext cx="3480440" cy="1077218"/>
          </a:xfrm>
          <a:prstGeom prst="rect">
            <a:avLst/>
          </a:prstGeom>
          <a:noFill/>
        </p:spPr>
        <p:txBody>
          <a:bodyPr wrap="none" rtlCol="0">
            <a:spAutoFit/>
          </a:bodyPr>
          <a:lstStyle/>
          <a:p>
            <a:r>
              <a:rPr lang="es-MX" sz="1600" dirty="0"/>
              <a:t>Línea telefónica que opera las 24</a:t>
            </a:r>
          </a:p>
          <a:p>
            <a:r>
              <a:rPr lang="es-MX" sz="1600" dirty="0"/>
              <a:t>Horas del día los 365 días del año,</a:t>
            </a:r>
          </a:p>
          <a:p>
            <a:r>
              <a:rPr lang="es-MX" sz="1600" dirty="0"/>
              <a:t>Atendida por personal adscrito a la </a:t>
            </a:r>
          </a:p>
          <a:p>
            <a:r>
              <a:rPr lang="es-MX" sz="1600" dirty="0"/>
              <a:t>FEPADE.</a:t>
            </a:r>
          </a:p>
        </p:txBody>
      </p:sp>
    </p:spTree>
    <p:extLst>
      <p:ext uri="{BB962C8B-B14F-4D97-AF65-F5344CB8AC3E}">
        <p14:creationId xmlns:p14="http://schemas.microsoft.com/office/powerpoint/2010/main" val="977170384"/>
      </p:ext>
    </p:extLst>
  </p:cSld>
  <p:clrMapOvr>
    <a:masterClrMapping/>
  </p:clrMapOvr>
  <mc:AlternateContent xmlns:mc="http://schemas.openxmlformats.org/markup-compatibility/2006" xmlns:p14="http://schemas.microsoft.com/office/powerpoint/2010/main">
    <mc:Choice Requires="p14">
      <p:transition spd="slow" p14:dur="1250" advClick="0" advTm="3000">
        <p14:flip dir="r"/>
      </p:transition>
    </mc:Choice>
    <mc:Fallback xmlns="">
      <p:transition spd="slow" advClick="0" advTm="3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403648" y="1196752"/>
            <a:ext cx="5710606" cy="46166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s-MX" sz="2400" b="1" dirty="0"/>
              <a:t>Para mayor información visítanos en</a:t>
            </a:r>
            <a:r>
              <a:rPr lang="es-MX" dirty="0"/>
              <a:t>: </a:t>
            </a:r>
          </a:p>
        </p:txBody>
      </p:sp>
      <p:sp>
        <p:nvSpPr>
          <p:cNvPr id="2" name="CuadroTexto 1"/>
          <p:cNvSpPr txBox="1"/>
          <p:nvPr/>
        </p:nvSpPr>
        <p:spPr>
          <a:xfrm>
            <a:off x="1544182" y="2139855"/>
            <a:ext cx="4934492" cy="707886"/>
          </a:xfrm>
          <a:prstGeom prst="rect">
            <a:avLst/>
          </a:prstGeom>
          <a:noFill/>
        </p:spPr>
        <p:txBody>
          <a:bodyPr wrap="none" rtlCol="0">
            <a:spAutoFit/>
          </a:bodyPr>
          <a:lstStyle/>
          <a:p>
            <a:r>
              <a:rPr lang="es-MX" sz="4000" dirty="0"/>
              <a:t>www.fepade.gob.mx</a:t>
            </a:r>
          </a:p>
        </p:txBody>
      </p:sp>
      <p:sp>
        <p:nvSpPr>
          <p:cNvPr id="4" name="CuadroTexto 3"/>
          <p:cNvSpPr txBox="1"/>
          <p:nvPr/>
        </p:nvSpPr>
        <p:spPr>
          <a:xfrm>
            <a:off x="1556785" y="2986181"/>
            <a:ext cx="5699124" cy="707886"/>
          </a:xfrm>
          <a:prstGeom prst="rect">
            <a:avLst/>
          </a:prstGeom>
          <a:noFill/>
        </p:spPr>
        <p:txBody>
          <a:bodyPr wrap="none" rtlCol="0">
            <a:spAutoFit/>
          </a:bodyPr>
          <a:lstStyle/>
          <a:p>
            <a:r>
              <a:rPr lang="es-MX" sz="4000" dirty="0"/>
              <a:t>www.fepadenet.gob.mx</a:t>
            </a:r>
          </a:p>
        </p:txBody>
      </p:sp>
      <p:sp>
        <p:nvSpPr>
          <p:cNvPr id="5" name="CuadroTexto 4"/>
          <p:cNvSpPr txBox="1"/>
          <p:nvPr/>
        </p:nvSpPr>
        <p:spPr>
          <a:xfrm>
            <a:off x="3059832" y="3967685"/>
            <a:ext cx="3770584" cy="707886"/>
          </a:xfrm>
          <a:prstGeom prst="rect">
            <a:avLst/>
          </a:prstGeom>
          <a:noFill/>
        </p:spPr>
        <p:txBody>
          <a:bodyPr wrap="none" rtlCol="0">
            <a:spAutoFit/>
          </a:bodyPr>
          <a:lstStyle/>
          <a:p>
            <a:r>
              <a:rPr lang="es-MX" sz="4000" dirty="0"/>
              <a:t>@SNietoCastillo</a:t>
            </a:r>
          </a:p>
        </p:txBody>
      </p:sp>
      <p:sp>
        <p:nvSpPr>
          <p:cNvPr id="7" name="CuadroTexto 6"/>
          <p:cNvSpPr txBox="1"/>
          <p:nvPr/>
        </p:nvSpPr>
        <p:spPr>
          <a:xfrm>
            <a:off x="1767839" y="4949189"/>
            <a:ext cx="2116862" cy="707886"/>
          </a:xfrm>
          <a:prstGeom prst="rect">
            <a:avLst/>
          </a:prstGeom>
          <a:noFill/>
        </p:spPr>
        <p:txBody>
          <a:bodyPr wrap="none" rtlCol="0">
            <a:spAutoFit/>
          </a:bodyPr>
          <a:lstStyle/>
          <a:p>
            <a:r>
              <a:rPr lang="es-MX" sz="4000" dirty="0"/>
              <a:t>#FEPADE</a:t>
            </a: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7839" y="4067107"/>
            <a:ext cx="882339" cy="509042"/>
          </a:xfrm>
          <a:prstGeom prst="rect">
            <a:avLst/>
          </a:prstGeom>
        </p:spPr>
      </p:pic>
    </p:spTree>
    <p:extLst>
      <p:ext uri="{BB962C8B-B14F-4D97-AF65-F5344CB8AC3E}">
        <p14:creationId xmlns:p14="http://schemas.microsoft.com/office/powerpoint/2010/main" val="1560733588"/>
      </p:ext>
    </p:extLst>
  </p:cSld>
  <p:clrMapOvr>
    <a:masterClrMapping/>
  </p:clrMapOvr>
  <mc:AlternateContent xmlns:mc="http://schemas.openxmlformats.org/markup-compatibility/2006" xmlns:p14="http://schemas.microsoft.com/office/powerpoint/2010/main">
    <mc:Choice Requires="p14">
      <p:transition spd="slow" p14:dur="1250" advClick="0" advTm="3000">
        <p14:flip dir="r"/>
      </p:transition>
    </mc:Choice>
    <mc:Fallback xmlns="">
      <p:transition spd="slow" advClick="0" advTm="3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907704" y="1340768"/>
            <a:ext cx="5159829" cy="3046988"/>
          </a:xfrm>
          <a:prstGeom prst="rect">
            <a:avLst/>
          </a:prstGeom>
          <a:noFill/>
        </p:spPr>
        <p:txBody>
          <a:bodyPr wrap="square" rtlCol="0">
            <a:spAutoFit/>
          </a:bodyPr>
          <a:lstStyle/>
          <a:p>
            <a:pPr algn="ctr"/>
            <a:r>
              <a:rPr lang="es-MX" sz="4800" b="1" dirty="0" smtClean="0"/>
              <a:t>Lic. Ma. Eugenia Rodríguez.</a:t>
            </a:r>
          </a:p>
          <a:p>
            <a:pPr algn="ctr"/>
            <a:endParaRPr lang="es-MX" sz="4800" b="1" dirty="0" smtClean="0"/>
          </a:p>
          <a:p>
            <a:pPr algn="ctr"/>
            <a:r>
              <a:rPr lang="es-MX" sz="4800" b="1" dirty="0" smtClean="0"/>
              <a:t>@MaruPortugal</a:t>
            </a:r>
            <a:endParaRPr lang="es-MX" sz="4800" b="1"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3807838"/>
            <a:ext cx="882339" cy="509042"/>
          </a:xfrm>
          <a:prstGeom prst="rect">
            <a:avLst/>
          </a:prstGeom>
        </p:spPr>
      </p:pic>
      <p:sp>
        <p:nvSpPr>
          <p:cNvPr id="2" name="CuadroTexto 1"/>
          <p:cNvSpPr txBox="1"/>
          <p:nvPr/>
        </p:nvSpPr>
        <p:spPr>
          <a:xfrm>
            <a:off x="4763277" y="5157192"/>
            <a:ext cx="4608512" cy="1015663"/>
          </a:xfrm>
          <a:prstGeom prst="rect">
            <a:avLst/>
          </a:prstGeom>
          <a:noFill/>
        </p:spPr>
        <p:txBody>
          <a:bodyPr wrap="square" rtlCol="0">
            <a:spAutoFit/>
          </a:bodyPr>
          <a:lstStyle/>
          <a:p>
            <a:r>
              <a:rPr lang="es-MX" sz="6000" dirty="0" smtClean="0"/>
              <a:t>Gracias</a:t>
            </a:r>
            <a:r>
              <a:rPr lang="es-MX" dirty="0" smtClean="0"/>
              <a:t>.</a:t>
            </a:r>
            <a:endParaRPr lang="es-MX" dirty="0"/>
          </a:p>
        </p:txBody>
      </p:sp>
    </p:spTree>
    <p:extLst>
      <p:ext uri="{BB962C8B-B14F-4D97-AF65-F5344CB8AC3E}">
        <p14:creationId xmlns:p14="http://schemas.microsoft.com/office/powerpoint/2010/main" val="2977916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3000">
        <p15:prstTrans prst="curtains"/>
      </p:transition>
    </mc:Choice>
    <mc:Fallback xmlns="">
      <p:transition spd="slow" advClick="0" advTm="3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p:cNvSpPr/>
          <p:nvPr/>
        </p:nvSpPr>
        <p:spPr>
          <a:xfrm>
            <a:off x="2680749" y="414521"/>
            <a:ext cx="3467882" cy="7465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600" dirty="0"/>
              <a:t>ORGANIGRAMA</a:t>
            </a:r>
          </a:p>
        </p:txBody>
      </p:sp>
      <p:cxnSp>
        <p:nvCxnSpPr>
          <p:cNvPr id="7" name="Conector recto de flecha 6"/>
          <p:cNvCxnSpPr/>
          <p:nvPr/>
        </p:nvCxnSpPr>
        <p:spPr>
          <a:xfrm>
            <a:off x="4205726" y="2272664"/>
            <a:ext cx="6234" cy="436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ángulo 7"/>
          <p:cNvSpPr/>
          <p:nvPr/>
        </p:nvSpPr>
        <p:spPr>
          <a:xfrm>
            <a:off x="3107604" y="2761046"/>
            <a:ext cx="2196244" cy="10809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MX" dirty="0"/>
              <a:t>PROCURADURÍA GENERAL DE LA REPÚBLICA ( PGR).</a:t>
            </a:r>
          </a:p>
        </p:txBody>
      </p:sp>
      <p:sp>
        <p:nvSpPr>
          <p:cNvPr id="12" name="Rectángulo 11"/>
          <p:cNvSpPr/>
          <p:nvPr/>
        </p:nvSpPr>
        <p:spPr>
          <a:xfrm>
            <a:off x="2915816" y="4199853"/>
            <a:ext cx="2232248" cy="12961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2800" dirty="0"/>
              <a:t>FEPADE</a:t>
            </a:r>
          </a:p>
          <a:p>
            <a:pPr algn="ctr"/>
            <a:r>
              <a:rPr lang="es-MX" sz="1400" dirty="0"/>
              <a:t>Fiscalía Especializada Para la Atención de Delitos Electorales</a:t>
            </a:r>
          </a:p>
        </p:txBody>
      </p:sp>
      <p:sp>
        <p:nvSpPr>
          <p:cNvPr id="5" name="Rectángulo 4"/>
          <p:cNvSpPr/>
          <p:nvPr/>
        </p:nvSpPr>
        <p:spPr>
          <a:xfrm>
            <a:off x="2585546" y="1772274"/>
            <a:ext cx="3240360" cy="4320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1600" dirty="0"/>
              <a:t>PRESIDENCIA DE LA REPÚBLICA</a:t>
            </a:r>
          </a:p>
        </p:txBody>
      </p:sp>
      <p:pic>
        <p:nvPicPr>
          <p:cNvPr id="13" name="Imagen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145" y="1151214"/>
            <a:ext cx="1493125" cy="1921448"/>
          </a:xfrm>
          <a:prstGeom prst="rect">
            <a:avLst/>
          </a:prstGeom>
        </p:spPr>
      </p:pic>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622" y="4201124"/>
            <a:ext cx="1759924" cy="1008112"/>
          </a:xfrm>
          <a:prstGeom prst="rect">
            <a:avLst/>
          </a:prstGeom>
        </p:spPr>
      </p:pic>
      <p:sp>
        <p:nvSpPr>
          <p:cNvPr id="2" name="CuadroTexto 1"/>
          <p:cNvSpPr txBox="1"/>
          <p:nvPr/>
        </p:nvSpPr>
        <p:spPr>
          <a:xfrm>
            <a:off x="5796354" y="2262830"/>
            <a:ext cx="2376264" cy="276999"/>
          </a:xfrm>
          <a:prstGeom prst="rect">
            <a:avLst/>
          </a:prstGeom>
          <a:noFill/>
        </p:spPr>
        <p:txBody>
          <a:bodyPr wrap="square" rtlCol="0">
            <a:spAutoFit/>
          </a:bodyPr>
          <a:lstStyle/>
          <a:p>
            <a:r>
              <a:rPr lang="es-MX" sz="1200" dirty="0" smtClean="0"/>
              <a:t>Dr. Raúl Cervantes Andrade.</a:t>
            </a:r>
            <a:endParaRPr lang="es-MX" sz="1200" dirty="0"/>
          </a:p>
        </p:txBody>
      </p:sp>
      <p:sp>
        <p:nvSpPr>
          <p:cNvPr id="3" name="CuadroTexto 2"/>
          <p:cNvSpPr txBox="1"/>
          <p:nvPr/>
        </p:nvSpPr>
        <p:spPr>
          <a:xfrm>
            <a:off x="610005" y="5270406"/>
            <a:ext cx="1975541" cy="276999"/>
          </a:xfrm>
          <a:prstGeom prst="rect">
            <a:avLst/>
          </a:prstGeom>
          <a:noFill/>
        </p:spPr>
        <p:txBody>
          <a:bodyPr wrap="none" rtlCol="0">
            <a:spAutoFit/>
          </a:bodyPr>
          <a:lstStyle/>
          <a:p>
            <a:r>
              <a:rPr lang="es-MX" sz="1200" dirty="0"/>
              <a:t>Dr. Santiago Nieto Castillo</a:t>
            </a:r>
          </a:p>
        </p:txBody>
      </p:sp>
      <p:sp>
        <p:nvSpPr>
          <p:cNvPr id="4" name="CuadroTexto 3"/>
          <p:cNvSpPr txBox="1"/>
          <p:nvPr/>
        </p:nvSpPr>
        <p:spPr>
          <a:xfrm>
            <a:off x="5303848" y="4109261"/>
            <a:ext cx="2868770" cy="1754326"/>
          </a:xfrm>
          <a:prstGeom prst="rect">
            <a:avLst/>
          </a:prstGeom>
          <a:noFill/>
        </p:spPr>
        <p:txBody>
          <a:bodyPr wrap="square" rtlCol="0">
            <a:spAutoFit/>
          </a:bodyPr>
          <a:lstStyle/>
          <a:p>
            <a:pPr algn="ctr"/>
            <a:r>
              <a:rPr lang="es-MX" dirty="0"/>
              <a:t>Órgano de relevancia Constitucional, dependiente de la PGR con autonomía técnica para el ejercicio de sus funciones.</a:t>
            </a:r>
          </a:p>
        </p:txBody>
      </p:sp>
      <p:pic>
        <p:nvPicPr>
          <p:cNvPr id="14" name="Imagen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2502" y="2514941"/>
            <a:ext cx="1291826" cy="1606358"/>
          </a:xfrm>
          <a:prstGeom prst="rect">
            <a:avLst/>
          </a:prstGeom>
        </p:spPr>
      </p:pic>
    </p:spTree>
    <p:extLst>
      <p:ext uri="{BB962C8B-B14F-4D97-AF65-F5344CB8AC3E}">
        <p14:creationId xmlns:p14="http://schemas.microsoft.com/office/powerpoint/2010/main" val="332506190"/>
      </p:ext>
    </p:extLst>
  </p:cSld>
  <p:clrMapOvr>
    <a:masterClrMapping/>
  </p:clrMapOvr>
  <mc:AlternateContent xmlns:mc="http://schemas.openxmlformats.org/markup-compatibility/2006" xmlns:p14="http://schemas.microsoft.com/office/powerpoint/2010/main">
    <mc:Choice Requires="p14">
      <p:transition spd="slow" p14:dur="1250" advClick="0" advTm="11000">
        <p14:switch dir="r"/>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par>
                          <p:cTn id="17" fill="hold">
                            <p:stCondLst>
                              <p:cond delay="1500"/>
                            </p:stCondLst>
                            <p:childTnLst>
                              <p:par>
                                <p:cTn id="18" presetID="8" presetClass="emph" presetSubtype="0" fill="hold" nodeType="afterEffect">
                                  <p:stCondLst>
                                    <p:cond delay="0"/>
                                  </p:stCondLst>
                                  <p:childTnLst>
                                    <p:animRot by="21600000">
                                      <p:cBhvr>
                                        <p:cTn id="19" dur="2000" fill="hold"/>
                                        <p:tgtEl>
                                          <p:spTgt spid="7"/>
                                        </p:tgtEl>
                                        <p:attrNameLst>
                                          <p:attrName>r</p:attrName>
                                        </p:attrNameLst>
                                      </p:cBhvr>
                                    </p:animRot>
                                  </p:childTnLst>
                                </p:cTn>
                              </p:par>
                            </p:childTnLst>
                          </p:cTn>
                        </p:par>
                        <p:par>
                          <p:cTn id="20" fill="hold">
                            <p:stCondLst>
                              <p:cond delay="3500"/>
                            </p:stCondLst>
                            <p:childTnLst>
                              <p:par>
                                <p:cTn id="21" presetID="6" presetClass="entr" presetSubtype="16"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par>
                          <p:cTn id="24" fill="hold">
                            <p:stCondLst>
                              <p:cond delay="5500"/>
                            </p:stCondLst>
                            <p:childTnLst>
                              <p:par>
                                <p:cTn id="25" presetID="6" presetClass="entr" presetSubtype="16"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2000"/>
                                        <p:tgtEl>
                                          <p:spTgt spid="2"/>
                                        </p:tgtEl>
                                      </p:cBhvr>
                                    </p:animEffect>
                                  </p:childTnLst>
                                </p:cTn>
                              </p:par>
                            </p:childTnLst>
                          </p:cTn>
                        </p:par>
                        <p:par>
                          <p:cTn id="28" fill="hold">
                            <p:stCondLst>
                              <p:cond delay="7500"/>
                            </p:stCondLst>
                            <p:childTnLst>
                              <p:par>
                                <p:cTn id="29" presetID="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par>
                          <p:cTn id="33" fill="hold">
                            <p:stCondLst>
                              <p:cond delay="8000"/>
                            </p:stCondLst>
                            <p:childTnLst>
                              <p:par>
                                <p:cTn id="34" presetID="2" presetClass="entr" presetSubtype="4"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par>
                          <p:cTn id="38" fill="hold">
                            <p:stCondLst>
                              <p:cond delay="8500"/>
                            </p:stCondLst>
                            <p:childTnLst>
                              <p:par>
                                <p:cTn id="39" presetID="2" presetClass="entr" presetSubtype="4"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childTnLst>
                          </p:cTn>
                        </p:par>
                        <p:par>
                          <p:cTn id="43" fill="hold">
                            <p:stCondLst>
                              <p:cond delay="9000"/>
                            </p:stCondLst>
                            <p:childTnLst>
                              <p:par>
                                <p:cTn id="44" presetID="2" presetClass="entr" presetSubtype="4"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ppt_x"/>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par>
                                <p:cTn id="48" presetID="1" presetClass="entr" presetSubtype="0"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5" grpId="0" animBg="1"/>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1680" y="836712"/>
            <a:ext cx="4536504" cy="792088"/>
          </a:xfrm>
        </p:spPr>
        <p:style>
          <a:lnRef idx="0">
            <a:schemeClr val="accent1"/>
          </a:lnRef>
          <a:fillRef idx="3">
            <a:schemeClr val="accent1"/>
          </a:fillRef>
          <a:effectRef idx="3">
            <a:schemeClr val="accent1"/>
          </a:effectRef>
          <a:fontRef idx="minor">
            <a:schemeClr val="lt1"/>
          </a:fontRef>
        </p:style>
        <p:txBody>
          <a:bodyPr>
            <a:normAutofit/>
          </a:bodyPr>
          <a:lstStyle/>
          <a:p>
            <a:r>
              <a:rPr lang="es-MX" dirty="0"/>
              <a:t>Misión de la FEPADE:</a:t>
            </a:r>
          </a:p>
        </p:txBody>
      </p:sp>
      <p:sp>
        <p:nvSpPr>
          <p:cNvPr id="3" name="Marcador de contenido 2"/>
          <p:cNvSpPr>
            <a:spLocks noGrp="1"/>
          </p:cNvSpPr>
          <p:nvPr>
            <p:ph idx="1"/>
          </p:nvPr>
        </p:nvSpPr>
        <p:spPr>
          <a:xfrm>
            <a:off x="683568" y="2204864"/>
            <a:ext cx="7344816" cy="4464496"/>
          </a:xfrm>
        </p:spPr>
        <p:txBody>
          <a:bodyPr>
            <a:normAutofit/>
          </a:bodyPr>
          <a:lstStyle/>
          <a:p>
            <a:r>
              <a:rPr lang="es-MX" sz="3200" dirty="0"/>
              <a:t>Prevenir, investigar y perseguir los delitos </a:t>
            </a:r>
            <a:r>
              <a:rPr lang="es-MX" sz="3200" dirty="0" smtClean="0"/>
              <a:t>electorales.</a:t>
            </a:r>
          </a:p>
          <a:p>
            <a:r>
              <a:rPr lang="es-MX" sz="3200" dirty="0"/>
              <a:t>G</a:t>
            </a:r>
            <a:r>
              <a:rPr lang="es-MX" sz="3200" u="sng" dirty="0" smtClean="0"/>
              <a:t>arantizar </a:t>
            </a:r>
            <a:r>
              <a:rPr lang="es-MX" sz="3200" u="sng" dirty="0"/>
              <a:t>la libertad del </a:t>
            </a:r>
            <a:r>
              <a:rPr lang="es-MX" sz="3200" u="sng" dirty="0" smtClean="0"/>
              <a:t>voto.</a:t>
            </a:r>
          </a:p>
          <a:p>
            <a:r>
              <a:rPr lang="es-MX" sz="3200" dirty="0"/>
              <a:t>G</a:t>
            </a:r>
            <a:r>
              <a:rPr lang="es-MX" sz="3200" dirty="0" smtClean="0"/>
              <a:t>enerar </a:t>
            </a:r>
            <a:r>
              <a:rPr lang="es-MX" sz="3200" u="sng" dirty="0"/>
              <a:t>seguridad, certeza jurídica y paz </a:t>
            </a:r>
            <a:r>
              <a:rPr lang="es-MX" sz="3200" u="sng" dirty="0" smtClean="0"/>
              <a:t>social.</a:t>
            </a:r>
          </a:p>
          <a:p>
            <a:r>
              <a:rPr lang="es-MX" sz="3200" dirty="0"/>
              <a:t>E</a:t>
            </a:r>
            <a:r>
              <a:rPr lang="es-MX" sz="3200" dirty="0" smtClean="0"/>
              <a:t>n </a:t>
            </a:r>
            <a:r>
              <a:rPr lang="es-MX" sz="3200" dirty="0"/>
              <a:t>los procesos electorales del país.</a:t>
            </a:r>
          </a:p>
        </p:txBody>
      </p:sp>
    </p:spTree>
    <p:extLst>
      <p:ext uri="{BB962C8B-B14F-4D97-AF65-F5344CB8AC3E}">
        <p14:creationId xmlns:p14="http://schemas.microsoft.com/office/powerpoint/2010/main" val="291711070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0" end="0"/>
                                            </p:txEl>
                                          </p:spTgt>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1" end="1"/>
                                            </p:txEl>
                                          </p:spTgt>
                                        </p:tgtEl>
                                      </p:cBhvr>
                                    </p:animEffect>
                                  </p:childTnLst>
                                </p:cTn>
                              </p:par>
                            </p:childTnLst>
                          </p:cTn>
                        </p:par>
                        <p:par>
                          <p:cTn id="25" fill="hold">
                            <p:stCondLst>
                              <p:cond delay="3000"/>
                            </p:stCondLst>
                            <p:childTnLst>
                              <p:par>
                                <p:cTn id="26" presetID="31" presetClass="entr" presetSubtype="0" fill="hold" grpId="0"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2" end="2"/>
                                            </p:txEl>
                                          </p:spTgt>
                                        </p:tgtEl>
                                      </p:cBhvr>
                                    </p:animEffect>
                                  </p:childTnLst>
                                </p:cTn>
                              </p:par>
                            </p:childTnLst>
                          </p:cTn>
                        </p:par>
                        <p:par>
                          <p:cTn id="32" fill="hold">
                            <p:stCondLst>
                              <p:cond delay="4000"/>
                            </p:stCondLst>
                            <p:childTnLst>
                              <p:par>
                                <p:cTn id="33" presetID="31" presetClass="entr" presetSubtype="0" fill="hold" grpId="0"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8"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187624" y="980728"/>
            <a:ext cx="6264696"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s-MX" sz="3600" dirty="0" smtClean="0"/>
              <a:t> ¿</a:t>
            </a:r>
            <a:r>
              <a:rPr lang="es-MX" sz="3600" dirty="0"/>
              <a:t>Qué es un Delito Electoral?</a:t>
            </a:r>
          </a:p>
        </p:txBody>
      </p:sp>
      <p:sp>
        <p:nvSpPr>
          <p:cNvPr id="6" name="CuadroTexto 5"/>
          <p:cNvSpPr txBox="1"/>
          <p:nvPr/>
        </p:nvSpPr>
        <p:spPr>
          <a:xfrm>
            <a:off x="899592" y="2276872"/>
            <a:ext cx="6840760" cy="2554545"/>
          </a:xfrm>
          <a:prstGeom prst="rect">
            <a:avLst/>
          </a:prstGeom>
          <a:noFill/>
        </p:spPr>
        <p:txBody>
          <a:bodyPr wrap="square" rtlCol="0">
            <a:spAutoFit/>
          </a:bodyPr>
          <a:lstStyle/>
          <a:p>
            <a:pPr algn="ctr"/>
            <a:r>
              <a:rPr lang="es-MX" sz="3200" dirty="0"/>
              <a:t>Son las conductas descritas y sancionadas en las leyes PENALES, que </a:t>
            </a:r>
            <a:r>
              <a:rPr lang="es-MX" sz="3200" dirty="0" smtClean="0"/>
              <a:t>vulneran (</a:t>
            </a:r>
            <a:r>
              <a:rPr lang="es-MX" sz="3200" b="1" dirty="0" smtClean="0"/>
              <a:t>violan, desobedecen, dañan, laceran, incumplen) </a:t>
            </a:r>
            <a:r>
              <a:rPr lang="es-MX" sz="3200" u="sng" dirty="0" smtClean="0"/>
              <a:t>la </a:t>
            </a:r>
            <a:r>
              <a:rPr lang="es-MX" sz="3200" u="sng" dirty="0"/>
              <a:t>actividad electoral</a:t>
            </a:r>
            <a:r>
              <a:rPr lang="es-MX" sz="3200" dirty="0"/>
              <a:t>.</a:t>
            </a:r>
          </a:p>
        </p:txBody>
      </p:sp>
    </p:spTree>
    <p:extLst>
      <p:ext uri="{BB962C8B-B14F-4D97-AF65-F5344CB8AC3E}">
        <p14:creationId xmlns:p14="http://schemas.microsoft.com/office/powerpoint/2010/main" val="70634546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4946073" y="5660571"/>
            <a:ext cx="4125191" cy="369332"/>
          </a:xfrm>
          <a:prstGeom prst="rect">
            <a:avLst/>
          </a:prstGeom>
          <a:noFill/>
        </p:spPr>
        <p:txBody>
          <a:bodyPr wrap="square" rtlCol="0">
            <a:spAutoFit/>
          </a:bodyPr>
          <a:lstStyle/>
          <a:p>
            <a:r>
              <a:rPr lang="es-MX" dirty="0"/>
              <a:t>  </a:t>
            </a:r>
          </a:p>
        </p:txBody>
      </p:sp>
      <p:sp>
        <p:nvSpPr>
          <p:cNvPr id="5" name="Rectángulo 4"/>
          <p:cNvSpPr/>
          <p:nvPr/>
        </p:nvSpPr>
        <p:spPr>
          <a:xfrm>
            <a:off x="1115616" y="2276872"/>
            <a:ext cx="6307653" cy="3816429"/>
          </a:xfrm>
          <a:prstGeom prst="rect">
            <a:avLst/>
          </a:prstGeom>
        </p:spPr>
        <p:txBody>
          <a:bodyPr wrap="square">
            <a:spAutoFit/>
          </a:bodyPr>
          <a:lstStyle/>
          <a:p>
            <a:pPr algn="just"/>
            <a:r>
              <a:rPr lang="es-MX" sz="2800" b="1" dirty="0"/>
              <a:t>La Reforma Constitucional en Materia Político Electoral </a:t>
            </a:r>
            <a:r>
              <a:rPr lang="es-MX" sz="2800" dirty="0"/>
              <a:t>publicada en el Diario Oficial de la Federación el </a:t>
            </a:r>
            <a:r>
              <a:rPr lang="es-MX" sz="2800" b="1" u="sng" dirty="0"/>
              <a:t>10 de febrero de 2014</a:t>
            </a:r>
            <a:r>
              <a:rPr lang="es-MX" sz="2800" dirty="0"/>
              <a:t>, mandató la </a:t>
            </a:r>
            <a:r>
              <a:rPr lang="es-MX" sz="2800" u="sng" dirty="0"/>
              <a:t>expedición</a:t>
            </a:r>
            <a:r>
              <a:rPr lang="es-MX" sz="2800" dirty="0"/>
              <a:t> de tres leyes generales (23 de mayo de 2014</a:t>
            </a:r>
            <a:r>
              <a:rPr lang="es-MX" sz="2800" dirty="0" smtClean="0"/>
              <a:t>).</a:t>
            </a:r>
          </a:p>
          <a:p>
            <a:pPr algn="just"/>
            <a:endParaRPr lang="es-MX" sz="2800" dirty="0" smtClean="0"/>
          </a:p>
          <a:p>
            <a:pPr algn="just"/>
            <a:r>
              <a:rPr lang="es-MX" sz="2800" dirty="0" smtClean="0"/>
              <a:t>COFIPE 2008.</a:t>
            </a:r>
            <a:endParaRPr lang="es-MX" sz="2000" dirty="0"/>
          </a:p>
          <a:p>
            <a:endParaRPr lang="es-MX" dirty="0"/>
          </a:p>
        </p:txBody>
      </p:sp>
      <p:sp>
        <p:nvSpPr>
          <p:cNvPr id="2" name="Rectángulo 1"/>
          <p:cNvSpPr/>
          <p:nvPr/>
        </p:nvSpPr>
        <p:spPr>
          <a:xfrm>
            <a:off x="492405" y="1201497"/>
            <a:ext cx="7554073"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spcBef>
                <a:spcPct val="0"/>
              </a:spcBef>
              <a:defRPr/>
            </a:pPr>
            <a:r>
              <a:rPr lang="es-MX" sz="3600" b="1" kern="0" dirty="0"/>
              <a:t>REFORMA POLÍTICO-ELECTORAL</a:t>
            </a:r>
          </a:p>
        </p:txBody>
      </p:sp>
    </p:spTree>
    <p:extLst>
      <p:ext uri="{BB962C8B-B14F-4D97-AF65-F5344CB8AC3E}">
        <p14:creationId xmlns:p14="http://schemas.microsoft.com/office/powerpoint/2010/main" val="374531250"/>
      </p:ext>
    </p:extLst>
  </p:cSld>
  <p:clrMapOvr>
    <a:masterClrMapping/>
  </p:clrMapOvr>
  <mc:AlternateContent xmlns:mc="http://schemas.openxmlformats.org/markup-compatibility/2006" xmlns:p14="http://schemas.microsoft.com/office/powerpoint/2010/main">
    <mc:Choice Requires="p14">
      <p:transition spd="slow" p14:dur="1250" advClick="0" advTm="16000">
        <p14:switch dir="r"/>
      </p:transition>
    </mc:Choice>
    <mc:Fallback xmlns="">
      <p:transition spd="slow"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4946073" y="5660571"/>
            <a:ext cx="4125191" cy="369332"/>
          </a:xfrm>
          <a:prstGeom prst="rect">
            <a:avLst/>
          </a:prstGeom>
          <a:noFill/>
        </p:spPr>
        <p:txBody>
          <a:bodyPr wrap="square" rtlCol="0">
            <a:spAutoFit/>
          </a:bodyPr>
          <a:lstStyle/>
          <a:p>
            <a:r>
              <a:rPr lang="es-MX" dirty="0"/>
              <a:t>  </a:t>
            </a:r>
          </a:p>
        </p:txBody>
      </p:sp>
      <p:sp>
        <p:nvSpPr>
          <p:cNvPr id="8" name="4 CuadroTexto"/>
          <p:cNvSpPr txBox="1"/>
          <p:nvPr/>
        </p:nvSpPr>
        <p:spPr>
          <a:xfrm>
            <a:off x="683568" y="983679"/>
            <a:ext cx="6480720" cy="4832092"/>
          </a:xfrm>
          <a:prstGeom prst="rect">
            <a:avLst/>
          </a:prstGeom>
          <a:noFill/>
        </p:spPr>
        <p:txBody>
          <a:bodyPr wrap="square" rtlCol="0">
            <a:spAutoFit/>
          </a:bodyPr>
          <a:lstStyle/>
          <a:p>
            <a:pPr marL="361950" indent="-361950" algn="just">
              <a:buFont typeface="Arial" pitchFamily="34" charset="0"/>
              <a:buChar char="•"/>
            </a:pPr>
            <a:endParaRPr lang="es-ES" sz="2800" dirty="0"/>
          </a:p>
          <a:p>
            <a:pPr marL="361950" indent="-361950"/>
            <a:r>
              <a:rPr lang="es-MX" sz="2800" b="1" dirty="0"/>
              <a:t>Tres Leyes </a:t>
            </a:r>
            <a:r>
              <a:rPr lang="es-MX" sz="2800" b="1" dirty="0" smtClean="0"/>
              <a:t>(LEGIPE):</a:t>
            </a:r>
            <a:endParaRPr lang="es-MX" sz="2800" dirty="0"/>
          </a:p>
          <a:p>
            <a:pPr marL="361950" indent="-361950"/>
            <a:endParaRPr lang="es-MX" sz="2800" dirty="0"/>
          </a:p>
          <a:p>
            <a:pPr marL="914400" lvl="1" indent="-457200">
              <a:buFont typeface="Wingdings" panose="05000000000000000000" pitchFamily="2" charset="2"/>
              <a:buChar char="ü"/>
            </a:pPr>
            <a:r>
              <a:rPr lang="es-MX" sz="2800" dirty="0"/>
              <a:t>Ley General en Materia de Delitos Electorales. (26 art.)</a:t>
            </a:r>
          </a:p>
          <a:p>
            <a:pPr marL="914400" lvl="1" indent="-457200">
              <a:buFont typeface="Wingdings" panose="05000000000000000000" pitchFamily="2" charset="2"/>
              <a:buChar char="ü"/>
            </a:pPr>
            <a:endParaRPr lang="es-MX" sz="2800" dirty="0"/>
          </a:p>
          <a:p>
            <a:pPr marL="914400" lvl="1" indent="-457200">
              <a:buFont typeface="Wingdings" panose="05000000000000000000" pitchFamily="2" charset="2"/>
              <a:buChar char="ü"/>
            </a:pPr>
            <a:r>
              <a:rPr lang="es-MX" sz="2800" dirty="0"/>
              <a:t>Ley General de Instituciones y Procedimientos Electorales.</a:t>
            </a:r>
          </a:p>
          <a:p>
            <a:pPr lvl="1"/>
            <a:endParaRPr lang="es-MX" sz="2800" dirty="0"/>
          </a:p>
          <a:p>
            <a:pPr marL="914400" lvl="1" indent="-457200">
              <a:buFont typeface="Wingdings" panose="05000000000000000000" pitchFamily="2" charset="2"/>
              <a:buChar char="ü"/>
            </a:pPr>
            <a:r>
              <a:rPr lang="es-MX" sz="2800" dirty="0"/>
              <a:t>Ley General de Partidos Políticos.</a:t>
            </a:r>
          </a:p>
          <a:p>
            <a:pPr marL="819150" lvl="1" indent="-361950"/>
            <a:endParaRPr lang="es-MX" sz="2800" dirty="0"/>
          </a:p>
        </p:txBody>
      </p:sp>
    </p:spTree>
    <p:extLst>
      <p:ext uri="{BB962C8B-B14F-4D97-AF65-F5344CB8AC3E}">
        <p14:creationId xmlns:p14="http://schemas.microsoft.com/office/powerpoint/2010/main" val="3778239757"/>
      </p:ext>
    </p:extLst>
  </p:cSld>
  <p:clrMapOvr>
    <a:masterClrMapping/>
  </p:clrMapOvr>
  <mc:AlternateContent xmlns:mc="http://schemas.openxmlformats.org/markup-compatibility/2006" xmlns:p14="http://schemas.microsoft.com/office/powerpoint/2010/main">
    <mc:Choice Requires="p14">
      <p:transition spd="slow" p14:dur="1250" advClick="0" advTm="15000">
        <p14:switch dir="r"/>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 calcmode="lin" valueType="num">
                                      <p:cBhvr>
                                        <p:cTn id="7" dur="1000" fill="hold"/>
                                        <p:tgtEl>
                                          <p:spTgt spid="8">
                                            <p:txEl>
                                              <p:pRg st="3" end="3"/>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3" end="3"/>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3" end="3"/>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3" end="3"/>
                                            </p:txEl>
                                          </p:spTgt>
                                        </p:tgtEl>
                                      </p:cBhvr>
                                    </p:animEffect>
                                  </p:childTnLst>
                                </p:cTn>
                              </p:par>
                              <p:par>
                                <p:cTn id="11" presetID="26" presetClass="entr" presetSubtype="0"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wipe(down)">
                                      <p:cBhvr>
                                        <p:cTn id="13" dur="580">
                                          <p:stCondLst>
                                            <p:cond delay="0"/>
                                          </p:stCondLst>
                                        </p:cTn>
                                        <p:tgtEl>
                                          <p:spTgt spid="8">
                                            <p:txEl>
                                              <p:pRg st="1" end="1"/>
                                            </p:txEl>
                                          </p:spTgt>
                                        </p:tgtEl>
                                      </p:cBhvr>
                                    </p:animEffect>
                                    <p:anim calcmode="lin" valueType="num">
                                      <p:cBhvr>
                                        <p:cTn id="14" dur="1822" tmFilter="0,0; 0.14,0.36; 0.43,0.73; 0.71,0.91; 1.0,1.0">
                                          <p:stCondLst>
                                            <p:cond delay="0"/>
                                          </p:stCondLst>
                                        </p:cTn>
                                        <p:tgtEl>
                                          <p:spTgt spid="8">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xEl>
                                              <p:pRg st="1" end="1"/>
                                            </p:txEl>
                                          </p:spTgt>
                                        </p:tgtEl>
                                      </p:cBhvr>
                                      <p:to x="100000" y="60000"/>
                                    </p:animScale>
                                    <p:animScale>
                                      <p:cBhvr>
                                        <p:cTn id="20" dur="166" decel="50000">
                                          <p:stCondLst>
                                            <p:cond delay="676"/>
                                          </p:stCondLst>
                                        </p:cTn>
                                        <p:tgtEl>
                                          <p:spTgt spid="8">
                                            <p:txEl>
                                              <p:pRg st="1" end="1"/>
                                            </p:txEl>
                                          </p:spTgt>
                                        </p:tgtEl>
                                      </p:cBhvr>
                                      <p:to x="100000" y="100000"/>
                                    </p:animScale>
                                    <p:animScale>
                                      <p:cBhvr>
                                        <p:cTn id="21" dur="26">
                                          <p:stCondLst>
                                            <p:cond delay="1312"/>
                                          </p:stCondLst>
                                        </p:cTn>
                                        <p:tgtEl>
                                          <p:spTgt spid="8">
                                            <p:txEl>
                                              <p:pRg st="1" end="1"/>
                                            </p:txEl>
                                          </p:spTgt>
                                        </p:tgtEl>
                                      </p:cBhvr>
                                      <p:to x="100000" y="80000"/>
                                    </p:animScale>
                                    <p:animScale>
                                      <p:cBhvr>
                                        <p:cTn id="22" dur="166" decel="50000">
                                          <p:stCondLst>
                                            <p:cond delay="1338"/>
                                          </p:stCondLst>
                                        </p:cTn>
                                        <p:tgtEl>
                                          <p:spTgt spid="8">
                                            <p:txEl>
                                              <p:pRg st="1" end="1"/>
                                            </p:txEl>
                                          </p:spTgt>
                                        </p:tgtEl>
                                      </p:cBhvr>
                                      <p:to x="100000" y="100000"/>
                                    </p:animScale>
                                    <p:animScale>
                                      <p:cBhvr>
                                        <p:cTn id="23" dur="26">
                                          <p:stCondLst>
                                            <p:cond delay="1642"/>
                                          </p:stCondLst>
                                        </p:cTn>
                                        <p:tgtEl>
                                          <p:spTgt spid="8">
                                            <p:txEl>
                                              <p:pRg st="1" end="1"/>
                                            </p:txEl>
                                          </p:spTgt>
                                        </p:tgtEl>
                                      </p:cBhvr>
                                      <p:to x="100000" y="90000"/>
                                    </p:animScale>
                                    <p:animScale>
                                      <p:cBhvr>
                                        <p:cTn id="24" dur="166" decel="50000">
                                          <p:stCondLst>
                                            <p:cond delay="1668"/>
                                          </p:stCondLst>
                                        </p:cTn>
                                        <p:tgtEl>
                                          <p:spTgt spid="8">
                                            <p:txEl>
                                              <p:pRg st="1" end="1"/>
                                            </p:txEl>
                                          </p:spTgt>
                                        </p:tgtEl>
                                      </p:cBhvr>
                                      <p:to x="100000" y="100000"/>
                                    </p:animScale>
                                    <p:animScale>
                                      <p:cBhvr>
                                        <p:cTn id="25" dur="26">
                                          <p:stCondLst>
                                            <p:cond delay="1808"/>
                                          </p:stCondLst>
                                        </p:cTn>
                                        <p:tgtEl>
                                          <p:spTgt spid="8">
                                            <p:txEl>
                                              <p:pRg st="1" end="1"/>
                                            </p:txEl>
                                          </p:spTgt>
                                        </p:tgtEl>
                                      </p:cBhvr>
                                      <p:to x="100000" y="95000"/>
                                    </p:animScale>
                                    <p:animScale>
                                      <p:cBhvr>
                                        <p:cTn id="26" dur="166" decel="50000">
                                          <p:stCondLst>
                                            <p:cond delay="1834"/>
                                          </p:stCondLst>
                                        </p:cTn>
                                        <p:tgtEl>
                                          <p:spTgt spid="8">
                                            <p:txEl>
                                              <p:pRg st="1" end="1"/>
                                            </p:txEl>
                                          </p:spTgt>
                                        </p:tgtEl>
                                      </p:cBhvr>
                                      <p:to x="100000" y="100000"/>
                                    </p:animScale>
                                  </p:childTnLst>
                                </p:cTn>
                              </p:par>
                            </p:childTnLst>
                          </p:cTn>
                        </p:par>
                        <p:par>
                          <p:cTn id="27" fill="hold">
                            <p:stCondLst>
                              <p:cond delay="2000"/>
                            </p:stCondLst>
                            <p:childTnLst>
                              <p:par>
                                <p:cTn id="28" presetID="31" presetClass="entr" presetSubtype="0" fill="hold" nodeType="afterEffect">
                                  <p:stCondLst>
                                    <p:cond delay="0"/>
                                  </p:stCondLst>
                                  <p:childTnLst>
                                    <p:set>
                                      <p:cBhvr>
                                        <p:cTn id="29" dur="1" fill="hold">
                                          <p:stCondLst>
                                            <p:cond delay="0"/>
                                          </p:stCondLst>
                                        </p:cTn>
                                        <p:tgtEl>
                                          <p:spTgt spid="8">
                                            <p:txEl>
                                              <p:pRg st="5" end="5"/>
                                            </p:txEl>
                                          </p:spTgt>
                                        </p:tgtEl>
                                        <p:attrNameLst>
                                          <p:attrName>style.visibility</p:attrName>
                                        </p:attrNameLst>
                                      </p:cBhvr>
                                      <p:to>
                                        <p:strVal val="visible"/>
                                      </p:to>
                                    </p:set>
                                    <p:anim calcmode="lin" valueType="num">
                                      <p:cBhvr>
                                        <p:cTn id="30" dur="1000" fill="hold"/>
                                        <p:tgtEl>
                                          <p:spTgt spid="8">
                                            <p:txEl>
                                              <p:pRg st="5" end="5"/>
                                            </p:txEl>
                                          </p:spTgt>
                                        </p:tgtEl>
                                        <p:attrNameLst>
                                          <p:attrName>ppt_w</p:attrName>
                                        </p:attrNameLst>
                                      </p:cBhvr>
                                      <p:tavLst>
                                        <p:tav tm="0">
                                          <p:val>
                                            <p:fltVal val="0"/>
                                          </p:val>
                                        </p:tav>
                                        <p:tav tm="100000">
                                          <p:val>
                                            <p:strVal val="#ppt_w"/>
                                          </p:val>
                                        </p:tav>
                                      </p:tavLst>
                                    </p:anim>
                                    <p:anim calcmode="lin" valueType="num">
                                      <p:cBhvr>
                                        <p:cTn id="31" dur="1000" fill="hold"/>
                                        <p:tgtEl>
                                          <p:spTgt spid="8">
                                            <p:txEl>
                                              <p:pRg st="5" end="5"/>
                                            </p:txEl>
                                          </p:spTgt>
                                        </p:tgtEl>
                                        <p:attrNameLst>
                                          <p:attrName>ppt_h</p:attrName>
                                        </p:attrNameLst>
                                      </p:cBhvr>
                                      <p:tavLst>
                                        <p:tav tm="0">
                                          <p:val>
                                            <p:fltVal val="0"/>
                                          </p:val>
                                        </p:tav>
                                        <p:tav tm="100000">
                                          <p:val>
                                            <p:strVal val="#ppt_h"/>
                                          </p:val>
                                        </p:tav>
                                      </p:tavLst>
                                    </p:anim>
                                    <p:anim calcmode="lin" valueType="num">
                                      <p:cBhvr>
                                        <p:cTn id="32" dur="1000" fill="hold"/>
                                        <p:tgtEl>
                                          <p:spTgt spid="8">
                                            <p:txEl>
                                              <p:pRg st="5" end="5"/>
                                            </p:txEl>
                                          </p:spTgt>
                                        </p:tgtEl>
                                        <p:attrNameLst>
                                          <p:attrName>style.rotation</p:attrName>
                                        </p:attrNameLst>
                                      </p:cBhvr>
                                      <p:tavLst>
                                        <p:tav tm="0">
                                          <p:val>
                                            <p:fltVal val="90"/>
                                          </p:val>
                                        </p:tav>
                                        <p:tav tm="100000">
                                          <p:val>
                                            <p:fltVal val="0"/>
                                          </p:val>
                                        </p:tav>
                                      </p:tavLst>
                                    </p:anim>
                                    <p:animEffect transition="in" filter="fade">
                                      <p:cBhvr>
                                        <p:cTn id="33" dur="1000"/>
                                        <p:tgtEl>
                                          <p:spTgt spid="8">
                                            <p:txEl>
                                              <p:pRg st="5" end="5"/>
                                            </p:txEl>
                                          </p:spTgt>
                                        </p:tgtEl>
                                      </p:cBhvr>
                                    </p:animEffect>
                                  </p:childTnLst>
                                </p:cTn>
                              </p:par>
                            </p:childTnLst>
                          </p:cTn>
                        </p:par>
                        <p:par>
                          <p:cTn id="34" fill="hold">
                            <p:stCondLst>
                              <p:cond delay="3000"/>
                            </p:stCondLst>
                            <p:childTnLst>
                              <p:par>
                                <p:cTn id="35" presetID="31" presetClass="entr" presetSubtype="0" fill="hold" nodeType="after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 calcmode="lin" valueType="num">
                                      <p:cBhvr>
                                        <p:cTn id="37" dur="1000" fill="hold"/>
                                        <p:tgtEl>
                                          <p:spTgt spid="8">
                                            <p:txEl>
                                              <p:pRg st="7" end="7"/>
                                            </p:txEl>
                                          </p:spTgt>
                                        </p:tgtEl>
                                        <p:attrNameLst>
                                          <p:attrName>ppt_w</p:attrName>
                                        </p:attrNameLst>
                                      </p:cBhvr>
                                      <p:tavLst>
                                        <p:tav tm="0">
                                          <p:val>
                                            <p:fltVal val="0"/>
                                          </p:val>
                                        </p:tav>
                                        <p:tav tm="100000">
                                          <p:val>
                                            <p:strVal val="#ppt_w"/>
                                          </p:val>
                                        </p:tav>
                                      </p:tavLst>
                                    </p:anim>
                                    <p:anim calcmode="lin" valueType="num">
                                      <p:cBhvr>
                                        <p:cTn id="38" dur="1000" fill="hold"/>
                                        <p:tgtEl>
                                          <p:spTgt spid="8">
                                            <p:txEl>
                                              <p:pRg st="7" end="7"/>
                                            </p:txEl>
                                          </p:spTgt>
                                        </p:tgtEl>
                                        <p:attrNameLst>
                                          <p:attrName>ppt_h</p:attrName>
                                        </p:attrNameLst>
                                      </p:cBhvr>
                                      <p:tavLst>
                                        <p:tav tm="0">
                                          <p:val>
                                            <p:fltVal val="0"/>
                                          </p:val>
                                        </p:tav>
                                        <p:tav tm="100000">
                                          <p:val>
                                            <p:strVal val="#ppt_h"/>
                                          </p:val>
                                        </p:tav>
                                      </p:tavLst>
                                    </p:anim>
                                    <p:anim calcmode="lin" valueType="num">
                                      <p:cBhvr>
                                        <p:cTn id="39" dur="1000" fill="hold"/>
                                        <p:tgtEl>
                                          <p:spTgt spid="8">
                                            <p:txEl>
                                              <p:pRg st="7" end="7"/>
                                            </p:txEl>
                                          </p:spTgt>
                                        </p:tgtEl>
                                        <p:attrNameLst>
                                          <p:attrName>style.rotation</p:attrName>
                                        </p:attrNameLst>
                                      </p:cBhvr>
                                      <p:tavLst>
                                        <p:tav tm="0">
                                          <p:val>
                                            <p:fltVal val="90"/>
                                          </p:val>
                                        </p:tav>
                                        <p:tav tm="100000">
                                          <p:val>
                                            <p:fltVal val="0"/>
                                          </p:val>
                                        </p:tav>
                                      </p:tavLst>
                                    </p:anim>
                                    <p:animEffect transition="in" filter="fade">
                                      <p:cBhvr>
                                        <p:cTn id="40" dur="10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a">
  <a:themeElements>
    <a:clrScheme name="Personalizado 5">
      <a:dk1>
        <a:sysClr val="windowText" lastClr="000000"/>
      </a:dk1>
      <a:lt1>
        <a:sysClr val="window" lastClr="FFFFFF"/>
      </a:lt1>
      <a:dk2>
        <a:srgbClr val="444D26"/>
      </a:dk2>
      <a:lt2>
        <a:srgbClr val="FEFAC9"/>
      </a:lt2>
      <a:accent1>
        <a:srgbClr val="9EB060"/>
      </a:accent1>
      <a:accent2>
        <a:srgbClr val="7B354D"/>
      </a:accent2>
      <a:accent3>
        <a:srgbClr val="B55475"/>
      </a:accent3>
      <a:accent4>
        <a:srgbClr val="AF4B6C"/>
      </a:accent4>
      <a:accent5>
        <a:srgbClr val="D6A1B3"/>
      </a:accent5>
      <a:accent6>
        <a:srgbClr val="809EC2"/>
      </a:accent6>
      <a:hlink>
        <a:srgbClr val="C1718A"/>
      </a:hlink>
      <a:folHlink>
        <a:srgbClr val="7F6F6F"/>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4849</TotalTime>
  <Words>2071</Words>
  <Application>Microsoft Office PowerPoint</Application>
  <PresentationFormat>Presentación en pantalla (4:3)</PresentationFormat>
  <Paragraphs>245</Paragraphs>
  <Slides>44</Slides>
  <Notes>4</Notes>
  <HiddenSlides>0</HiddenSlides>
  <MMClips>3</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44</vt:i4>
      </vt:variant>
    </vt:vector>
  </HeadingPairs>
  <TitlesOfParts>
    <vt:vector size="54" baseType="lpstr">
      <vt:lpstr>Algerian</vt:lpstr>
      <vt:lpstr>Arial</vt:lpstr>
      <vt:lpstr>Arial Black</vt:lpstr>
      <vt:lpstr>Calibri</vt:lpstr>
      <vt:lpstr>Tempus Sans ITC</vt:lpstr>
      <vt:lpstr>Times New Roman</vt:lpstr>
      <vt:lpstr>Trebuchet MS</vt:lpstr>
      <vt:lpstr>Wingdings</vt:lpstr>
      <vt:lpstr>Wingdings 3</vt:lpstr>
      <vt:lpstr>Faceta</vt:lpstr>
      <vt:lpstr>Presentación de PowerPoint</vt:lpstr>
      <vt:lpstr>Presentación de PowerPoint</vt:lpstr>
      <vt:lpstr>Presentación de PowerPoint</vt:lpstr>
      <vt:lpstr>Presentación de PowerPoint</vt:lpstr>
      <vt:lpstr>Presentación de PowerPoint</vt:lpstr>
      <vt:lpstr>Misión de la FEPADE: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¿Quiénes pueden cometer un Delito Electoral?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CASO- CUERNAVACA, MORELOS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PC13</dc:creator>
  <cp:lastModifiedBy>Maru Rodriguez</cp:lastModifiedBy>
  <cp:revision>251</cp:revision>
  <cp:lastPrinted>2016-02-16T18:35:52Z</cp:lastPrinted>
  <dcterms:modified xsi:type="dcterms:W3CDTF">2017-04-21T04:44:17Z</dcterms:modified>
</cp:coreProperties>
</file>